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36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Masters/slideMaster19.xml" ContentType="application/vnd.openxmlformats-officedocument.presentationml.slideMaster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71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8.xml" ContentType="application/vnd.openxmlformats-officedocument.theme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225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1.xml" ContentType="application/vnd.openxmlformats-officedocument.theme+xml"/>
  <Override PartName="/ppt/notesSlides/notesSlide7.xml" ContentType="application/vnd.openxmlformats-officedocument.presentationml.notesSlide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Layouts/slideLayout1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76.xml" ContentType="application/vnd.openxmlformats-officedocument.presentationml.slideLayout+xml"/>
  <Default Extension="png" ContentType="image/png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ags/tag5.xml" ContentType="application/vnd.openxmlformats-officedocument.presentationml.tags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90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19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Layouts/slideLayout222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21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62.xml" ContentType="application/vnd.openxmlformats-officedocument.presentationml.slideLayout+xml"/>
  <Default Extension="wmf" ContentType="image/x-wmf"/>
  <Override PartName="/ppt/tags/tag2.xml" ContentType="application/vnd.openxmlformats-officedocument.presentationml.tags+xml"/>
  <Override PartName="/ppt/slides/slide41.xml" ContentType="application/vnd.openxmlformats-officedocument.presentationml.slide+xml"/>
  <Override PartName="/ppt/slideLayouts/slideLayout5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40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20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1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230.xml" ContentType="application/vnd.openxmlformats-officedocument.presentationml.slideLayout+xml"/>
  <Override PartName="/ppt/tags/tag10.xml" ContentType="application/vnd.openxmlformats-officedocument.presentationml.tag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7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3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tags/tag11.xml" ContentType="application/vnd.openxmlformats-officedocument.presentationml.tags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ags/tag4.xml" ContentType="application/vnd.openxmlformats-officedocument.presentationml.tags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14.xml" ContentType="application/vnd.openxmlformats-officedocument.them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ags/tag9.xml" ContentType="application/vnd.openxmlformats-officedocument.presentationml.tags+xml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94.xml" ContentType="application/vnd.openxmlformats-officedocument.presentationml.slideLayout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9.xml" ContentType="application/vnd.openxmlformats-officedocument.theme+xml"/>
  <Override PartName="/ppt/tags/tag1.xml" ContentType="application/vnd.openxmlformats-officedocument.presentationml.tags+xml"/>
  <Override PartName="/ppt/slides/slide40.xml" ContentType="application/vnd.openxmlformats-officedocument.presentationml.slide+xml"/>
  <Override PartName="/ppt/slideLayouts/slideLayout50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215.xml" ContentType="application/vnd.openxmlformats-officedocument.presentationml.slideLayout+xml"/>
  <Default Extension="vml" ContentType="application/vnd.openxmlformats-officedocument.vmlDrawing"/>
  <Override PartName="/ppt/slideLayouts/slideLayout9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22.xml" ContentType="application/vnd.openxmlformats-officedocument.theme+xml"/>
  <Override PartName="/ppt/handoutMasters/handoutMaster1.xml" ContentType="application/vnd.openxmlformats-officedocument.presentationml.handoutMaster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177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4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91.xml" ContentType="application/vnd.openxmlformats-officedocument.presentationml.slideLayout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Masters/slideMaster20.xml" ContentType="application/vnd.openxmlformats-officedocument.presentationml.slideMaster+xml"/>
  <Override PartName="/ppt/theme/theme8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63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ags/tag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97" r:id="rId2"/>
    <p:sldMasterId id="2147483797" r:id="rId3"/>
    <p:sldMasterId id="2147483927" r:id="rId4"/>
    <p:sldMasterId id="2147483940" r:id="rId5"/>
    <p:sldMasterId id="2147483953" r:id="rId6"/>
    <p:sldMasterId id="2147483965" r:id="rId7"/>
    <p:sldMasterId id="2147483977" r:id="rId8"/>
    <p:sldMasterId id="2147483990" r:id="rId9"/>
    <p:sldMasterId id="2147484003" r:id="rId10"/>
    <p:sldMasterId id="2147484016" r:id="rId11"/>
    <p:sldMasterId id="2147484028" r:id="rId12"/>
    <p:sldMasterId id="2147484040" r:id="rId13"/>
    <p:sldMasterId id="2147484052" r:id="rId14"/>
    <p:sldMasterId id="2147484065" r:id="rId15"/>
    <p:sldMasterId id="2147484078" r:id="rId16"/>
    <p:sldMasterId id="2147484091" r:id="rId17"/>
    <p:sldMasterId id="2147484103" r:id="rId18"/>
    <p:sldMasterId id="2147484115" r:id="rId19"/>
    <p:sldMasterId id="2147484128" r:id="rId20"/>
  </p:sldMasterIdLst>
  <p:notesMasterIdLst>
    <p:notesMasterId r:id="rId65"/>
  </p:notesMasterIdLst>
  <p:handoutMasterIdLst>
    <p:handoutMasterId r:id="rId66"/>
  </p:handoutMasterIdLst>
  <p:sldIdLst>
    <p:sldId id="588" r:id="rId21"/>
    <p:sldId id="641" r:id="rId22"/>
    <p:sldId id="566" r:id="rId23"/>
    <p:sldId id="619" r:id="rId24"/>
    <p:sldId id="617" r:id="rId25"/>
    <p:sldId id="618" r:id="rId26"/>
    <p:sldId id="569" r:id="rId27"/>
    <p:sldId id="570" r:id="rId28"/>
    <p:sldId id="600" r:id="rId29"/>
    <p:sldId id="571" r:id="rId30"/>
    <p:sldId id="572" r:id="rId31"/>
    <p:sldId id="644" r:id="rId32"/>
    <p:sldId id="620" r:id="rId33"/>
    <p:sldId id="621" r:id="rId34"/>
    <p:sldId id="582" r:id="rId35"/>
    <p:sldId id="622" r:id="rId36"/>
    <p:sldId id="623" r:id="rId37"/>
    <p:sldId id="624" r:id="rId38"/>
    <p:sldId id="627" r:id="rId39"/>
    <p:sldId id="593" r:id="rId40"/>
    <p:sldId id="602" r:id="rId41"/>
    <p:sldId id="604" r:id="rId42"/>
    <p:sldId id="605" r:id="rId43"/>
    <p:sldId id="628" r:id="rId44"/>
    <p:sldId id="629" r:id="rId45"/>
    <p:sldId id="609" r:id="rId46"/>
    <p:sldId id="610" r:id="rId47"/>
    <p:sldId id="611" r:id="rId48"/>
    <p:sldId id="612" r:id="rId49"/>
    <p:sldId id="613" r:id="rId50"/>
    <p:sldId id="630" r:id="rId51"/>
    <p:sldId id="631" r:id="rId52"/>
    <p:sldId id="632" r:id="rId53"/>
    <p:sldId id="633" r:id="rId54"/>
    <p:sldId id="634" r:id="rId55"/>
    <p:sldId id="614" r:id="rId56"/>
    <p:sldId id="616" r:id="rId57"/>
    <p:sldId id="454" r:id="rId58"/>
    <p:sldId id="639" r:id="rId59"/>
    <p:sldId id="637" r:id="rId60"/>
    <p:sldId id="640" r:id="rId61"/>
    <p:sldId id="642" r:id="rId62"/>
    <p:sldId id="643" r:id="rId63"/>
    <p:sldId id="564" r:id="rId6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CC00"/>
    <a:srgbClr val="000000"/>
    <a:srgbClr val="000066"/>
    <a:srgbClr val="0033CC"/>
    <a:srgbClr val="CC0066"/>
    <a:srgbClr val="990099"/>
    <a:srgbClr val="CC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32787"/>
    <p:restoredTop sz="90929"/>
  </p:normalViewPr>
  <p:slideViewPr>
    <p:cSldViewPr>
      <p:cViewPr>
        <p:scale>
          <a:sx n="50" d="100"/>
          <a:sy n="50" d="100"/>
        </p:scale>
        <p:origin x="-2322" y="-5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63" Type="http://schemas.openxmlformats.org/officeDocument/2006/relationships/slide" Target="slides/slide43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61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slide" Target="slides/slide44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81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12" Type="http://schemas.openxmlformats.org/officeDocument/2006/relationships/image" Target="../media/image80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9.wmf"/><Relationship Id="rId5" Type="http://schemas.openxmlformats.org/officeDocument/2006/relationships/image" Target="../media/image73.wmf"/><Relationship Id="rId10" Type="http://schemas.openxmlformats.org/officeDocument/2006/relationships/image" Target="../media/image78.wmf"/><Relationship Id="rId4" Type="http://schemas.openxmlformats.org/officeDocument/2006/relationships/image" Target="../media/image72.emf"/><Relationship Id="rId9" Type="http://schemas.openxmlformats.org/officeDocument/2006/relationships/image" Target="../media/image7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285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A6676819-676A-4749-966B-3C436BBEBF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418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752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3" rIns="91704" bIns="45853" numCol="1" anchor="t" anchorCtr="0" compatLnSpc="1">
            <a:prstTxWarp prst="textNoShape">
              <a:avLst/>
            </a:prstTxWarp>
          </a:bodyPr>
          <a:lstStyle>
            <a:lvl1pPr defTabSz="917575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6688" y="0"/>
            <a:ext cx="3059112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3" rIns="91704" bIns="45853" numCol="1" anchor="t" anchorCtr="0" compatLnSpc="1">
            <a:prstTxWarp prst="textNoShape">
              <a:avLst/>
            </a:prstTxWarp>
          </a:bodyPr>
          <a:lstStyle>
            <a:lvl1pPr algn="r" defTabSz="917575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7388"/>
            <a:ext cx="4684712" cy="3513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30713"/>
            <a:ext cx="512445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3" rIns="91704" bIns="458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64600"/>
            <a:ext cx="3057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3" rIns="91704" bIns="45853" numCol="1" anchor="b" anchorCtr="0" compatLnSpc="1">
            <a:prstTxWarp prst="textNoShape">
              <a:avLst/>
            </a:prstTxWarp>
          </a:bodyPr>
          <a:lstStyle>
            <a:lvl1pPr defTabSz="917575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688" y="8864600"/>
            <a:ext cx="30591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4" tIns="45853" rIns="91704" bIns="45853" numCol="1" anchor="b" anchorCtr="0" compatLnSpc="1">
            <a:prstTxWarp prst="textNoShape">
              <a:avLst/>
            </a:prstTxWarp>
          </a:bodyPr>
          <a:lstStyle>
            <a:lvl1pPr algn="r" defTabSz="917575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A63C029C-CE7C-472D-930A-594FB84B29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198185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0913"/>
            <a:fld id="{9C37F0F4-2EA0-4A9D-B1C0-4088DB6B56FA}" type="slidenum">
              <a:rPr lang="en-US" smtClean="0">
                <a:solidFill>
                  <a:srgbClr val="000000"/>
                </a:solidFill>
              </a:rPr>
              <a:pPr defTabSz="950913"/>
              <a:t>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317968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0154"/>
            <a:fld id="{69C1EECD-B733-4DAC-A8AB-DC4350154FE9}" type="slidenum">
              <a:rPr lang="en-US" smtClean="0">
                <a:solidFill>
                  <a:srgbClr val="000000"/>
                </a:solidFill>
              </a:rPr>
              <a:pPr defTabSz="950154"/>
              <a:t>4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729700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7845" indent="-177845"/>
            <a:r>
              <a:rPr lang="en-US" baseline="0" dirty="0" smtClean="0"/>
              <a:t>Spectrum Deficit =&gt; </a:t>
            </a:r>
          </a:p>
          <a:p>
            <a:pPr marL="177845" indent="-177845">
              <a:buFontTx/>
              <a:buChar char="•"/>
            </a:pPr>
            <a:r>
              <a:rPr lang="en-US" baseline="0" dirty="0" smtClean="0"/>
              <a:t>Small Cells for Cellular Capacity enhancement</a:t>
            </a:r>
          </a:p>
          <a:p>
            <a:pPr marL="177845" indent="-177845">
              <a:buFontTx/>
              <a:buChar char="•"/>
            </a:pPr>
            <a:r>
              <a:rPr lang="en-US" baseline="0" dirty="0" smtClean="0"/>
              <a:t>WiFi Data Offload to complement available Cellular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F89B47-AF51-45F1-8509-0B0F8983DF65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351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F89B47-AF51-45F1-8509-0B0F8983DF65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038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7127" indent="-237127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F89B47-AF51-45F1-8509-0B0F8983DF65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343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CD60AE-97F3-4404-BB25-26859C0D756F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0600" cy="3600450"/>
          </a:xfrm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144" y="4560898"/>
            <a:ext cx="5366914" cy="4321197"/>
          </a:xfrm>
        </p:spPr>
        <p:txBody>
          <a:bodyPr/>
          <a:lstStyle/>
          <a:p>
            <a:r>
              <a:rPr lang="en-US"/>
              <a:t>-No backbone: nodes must self-configure into a network.</a:t>
            </a:r>
          </a:p>
          <a:p>
            <a:r>
              <a:rPr lang="en-US"/>
              <a:t>-In principle all nodes can communicate with all other nodes, but multihop routing can reduce the interference associated with direct transmission.</a:t>
            </a:r>
          </a:p>
          <a:p>
            <a:r>
              <a:rPr lang="en-US"/>
              <a:t>-Topology dynamic since nodes move around and link characteristics change.</a:t>
            </a:r>
          </a:p>
          <a:p>
            <a:r>
              <a:rPr lang="en-US"/>
              <a:t>-Applications: appliances and entertainment units in the home, community networks that bypass the Internet. Military networks for robust flexible easily-deployed network (every soldier is a node).</a:t>
            </a:r>
          </a:p>
        </p:txBody>
      </p:sp>
    </p:spTree>
    <p:extLst>
      <p:ext uri="{BB962C8B-B14F-4D97-AF65-F5344CB8AC3E}">
        <p14:creationId xmlns:p14="http://schemas.microsoft.com/office/powerpoint/2010/main" xmlns="" val="309049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219427-90B4-4C65-9FC9-596315E8427A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586" y="4559954"/>
            <a:ext cx="5366030" cy="4321772"/>
          </a:xfrm>
          <a:noFill/>
          <a:ln w="9525"/>
        </p:spPr>
        <p:txBody>
          <a:bodyPr/>
          <a:lstStyle/>
          <a:p>
            <a:r>
              <a:rPr lang="en-US" smtClean="0"/>
              <a:t>All the sophisticated high-performance communication techniques developed since WW2 may need to be thrown out the window.</a:t>
            </a:r>
          </a:p>
          <a:p>
            <a:r>
              <a:rPr lang="en-US" smtClean="0"/>
              <a:t>By cooperating, nodes can save energy</a:t>
            </a:r>
          </a:p>
        </p:txBody>
      </p:sp>
    </p:spTree>
    <p:extLst>
      <p:ext uri="{BB962C8B-B14F-4D97-AF65-F5344CB8AC3E}">
        <p14:creationId xmlns:p14="http://schemas.microsoft.com/office/powerpoint/2010/main" xmlns="" val="30175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3D5772-9DAA-48D5-9983-BC655306B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056F6-1D40-4A1A-85FA-D7BACCD66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519720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68166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559939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93951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" y="177811"/>
            <a:ext cx="8839200" cy="758825"/>
          </a:xfrm>
          <a:effectLst/>
        </p:spPr>
        <p:txBody>
          <a:bodyPr anchor="b"/>
          <a:lstStyle>
            <a:lvl1pPr algn="l">
              <a:defRPr sz="3600" b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glow rad="635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1" y="1600200"/>
            <a:ext cx="8839200" cy="4165600"/>
          </a:xfrm>
        </p:spPr>
        <p:txBody>
          <a:bodyPr/>
          <a:lstStyle>
            <a:lvl1pPr>
              <a:defRPr b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889001"/>
            <a:ext cx="6400800" cy="406400"/>
          </a:xfrm>
          <a:effectLst/>
        </p:spPr>
        <p:txBody>
          <a:bodyPr anchor="ctr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1"/>
                </a:solidFill>
                <a:effectLst>
                  <a:glow rad="508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6070600"/>
            <a:ext cx="4953000" cy="508000"/>
          </a:xfrm>
          <a:prstGeom prst="rect">
            <a:avLst/>
          </a:prstGeom>
          <a:solidFill>
            <a:schemeClr val="tx1">
              <a:lumMod val="10000"/>
              <a:lumOff val="9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1" y="651827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smtClean="0">
                <a:solidFill>
                  <a:srgbClr val="D8D8D8">
                    <a:lumMod val="50000"/>
                  </a:srgbClr>
                </a:solidFill>
              </a:rPr>
              <a:t>Slide </a:t>
            </a:r>
            <a:fld id="{E4359386-05E0-4F47-AE78-12F821A00290}" type="slidenum">
              <a:rPr lang="en-US" b="0" smtClean="0">
                <a:solidFill>
                  <a:srgbClr val="D8D8D8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srgbClr val="D8D8D8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5666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2109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72574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93480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09669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24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AA983-80DA-49DD-B61B-4C79E60991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55127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43062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683355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32576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540545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732747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77810"/>
            <a:ext cx="8839200" cy="758825"/>
          </a:xfrm>
          <a:effectLst/>
        </p:spPr>
        <p:txBody>
          <a:bodyPr anchor="b"/>
          <a:lstStyle>
            <a:lvl1pPr algn="l">
              <a:defRPr sz="3600" b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glow rad="635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" y="1600200"/>
            <a:ext cx="8839200" cy="4165600"/>
          </a:xfrm>
        </p:spPr>
        <p:txBody>
          <a:bodyPr/>
          <a:lstStyle>
            <a:lvl1pPr>
              <a:defRPr b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889000"/>
            <a:ext cx="6400800" cy="406400"/>
          </a:xfrm>
          <a:effectLst/>
        </p:spPr>
        <p:txBody>
          <a:bodyPr anchor="ctr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1"/>
                </a:solidFill>
                <a:effectLst>
                  <a:glow rad="508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6070600"/>
            <a:ext cx="4953000" cy="508000"/>
          </a:xfrm>
          <a:prstGeom prst="rect">
            <a:avLst/>
          </a:prstGeom>
          <a:solidFill>
            <a:schemeClr val="tx1">
              <a:lumMod val="10000"/>
              <a:lumOff val="9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51827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srgbClr val="D8D8D8">
                    <a:lumMod val="50000"/>
                  </a:srgbClr>
                </a:solidFill>
              </a:rPr>
              <a:t>Slide </a:t>
            </a:r>
            <a:fld id="{E4359386-05E0-4F47-AE78-12F821A00290}" type="slidenum">
              <a:rPr lang="en-US" b="0" smtClean="0">
                <a:solidFill>
                  <a:srgbClr val="D8D8D8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srgbClr val="D8D8D8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7225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839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40318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5083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497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264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666705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672041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328477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771611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82683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933662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490486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0370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297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896225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573141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945352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898628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04248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466164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812374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580576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248600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633797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3854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721029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425063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343750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187422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414207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197777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01284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482074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52376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447807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5538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386024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65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223514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246315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400235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790867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060243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800068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974200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294500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4042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676284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851019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" y="177811"/>
            <a:ext cx="8839200" cy="758825"/>
          </a:xfrm>
          <a:effectLst/>
        </p:spPr>
        <p:txBody>
          <a:bodyPr anchor="b"/>
          <a:lstStyle>
            <a:lvl1pPr algn="l">
              <a:defRPr sz="3600" b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glow rad="635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1" y="1600200"/>
            <a:ext cx="8839200" cy="4165600"/>
          </a:xfrm>
        </p:spPr>
        <p:txBody>
          <a:bodyPr/>
          <a:lstStyle>
            <a:lvl1pPr>
              <a:defRPr b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889001"/>
            <a:ext cx="6400800" cy="406400"/>
          </a:xfrm>
          <a:effectLst/>
        </p:spPr>
        <p:txBody>
          <a:bodyPr anchor="ctr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1"/>
                </a:solidFill>
                <a:effectLst>
                  <a:glow rad="508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6070600"/>
            <a:ext cx="4953000" cy="508000"/>
          </a:xfrm>
          <a:prstGeom prst="rect">
            <a:avLst/>
          </a:prstGeom>
          <a:solidFill>
            <a:schemeClr val="tx1">
              <a:lumMod val="10000"/>
              <a:lumOff val="9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1" y="651827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smtClean="0">
                <a:solidFill>
                  <a:srgbClr val="D8D8D8">
                    <a:lumMod val="50000"/>
                  </a:srgbClr>
                </a:solidFill>
              </a:rPr>
              <a:t>Slide </a:t>
            </a:r>
            <a:fld id="{E4359386-05E0-4F47-AE78-12F821A00290}" type="slidenum">
              <a:rPr lang="en-US" b="0" smtClean="0">
                <a:solidFill>
                  <a:srgbClr val="D8D8D8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srgbClr val="D8D8D8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5645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8573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847891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994391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970081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025253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1139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569346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6470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754512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918057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7598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846325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77810"/>
            <a:ext cx="8839200" cy="758825"/>
          </a:xfrm>
          <a:effectLst/>
        </p:spPr>
        <p:txBody>
          <a:bodyPr anchor="b"/>
          <a:lstStyle>
            <a:lvl1pPr algn="l">
              <a:defRPr sz="3600" b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glow rad="635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" y="1600200"/>
            <a:ext cx="8839200" cy="4165600"/>
          </a:xfrm>
        </p:spPr>
        <p:txBody>
          <a:bodyPr/>
          <a:lstStyle>
            <a:lvl1pPr>
              <a:defRPr b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889000"/>
            <a:ext cx="6400800" cy="406400"/>
          </a:xfrm>
          <a:effectLst/>
        </p:spPr>
        <p:txBody>
          <a:bodyPr anchor="ctr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1"/>
                </a:solidFill>
                <a:effectLst>
                  <a:glow rad="508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6070600"/>
            <a:ext cx="4953000" cy="508000"/>
          </a:xfrm>
          <a:prstGeom prst="rect">
            <a:avLst/>
          </a:prstGeom>
          <a:solidFill>
            <a:schemeClr val="tx1">
              <a:lumMod val="10000"/>
              <a:lumOff val="9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51827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srgbClr val="D8D8D8">
                    <a:lumMod val="50000"/>
                  </a:srgbClr>
                </a:solidFill>
              </a:rPr>
              <a:t>Slide </a:t>
            </a:r>
            <a:fld id="{E4359386-05E0-4F47-AE78-12F821A00290}" type="slidenum">
              <a:rPr lang="en-US" b="0" smtClean="0">
                <a:solidFill>
                  <a:srgbClr val="D8D8D8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srgbClr val="D8D8D8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0579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6364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923581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335655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301467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546618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9522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434172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797613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227411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573080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513021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150504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" y="177811"/>
            <a:ext cx="8839200" cy="758825"/>
          </a:xfrm>
          <a:effectLst/>
        </p:spPr>
        <p:txBody>
          <a:bodyPr anchor="b"/>
          <a:lstStyle>
            <a:lvl1pPr algn="l">
              <a:defRPr sz="3600" b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glow rad="635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1" y="1600200"/>
            <a:ext cx="8839200" cy="4165600"/>
          </a:xfrm>
        </p:spPr>
        <p:txBody>
          <a:bodyPr/>
          <a:lstStyle>
            <a:lvl1pPr>
              <a:defRPr b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889001"/>
            <a:ext cx="6400800" cy="406400"/>
          </a:xfrm>
          <a:effectLst/>
        </p:spPr>
        <p:txBody>
          <a:bodyPr anchor="ctr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1"/>
                </a:solidFill>
                <a:effectLst>
                  <a:glow rad="508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6070600"/>
            <a:ext cx="4953000" cy="508000"/>
          </a:xfrm>
          <a:prstGeom prst="rect">
            <a:avLst/>
          </a:prstGeom>
          <a:solidFill>
            <a:schemeClr val="tx1">
              <a:lumMod val="10000"/>
              <a:lumOff val="9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1" y="651827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smtClean="0">
                <a:solidFill>
                  <a:srgbClr val="D8D8D8">
                    <a:lumMod val="50000"/>
                  </a:srgbClr>
                </a:solidFill>
              </a:rPr>
              <a:t>Slide </a:t>
            </a:r>
            <a:fld id="{E4359386-05E0-4F47-AE78-12F821A00290}" type="slidenum">
              <a:rPr lang="en-US" b="0" smtClean="0">
                <a:solidFill>
                  <a:srgbClr val="D8D8D8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srgbClr val="D8D8D8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023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0281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543650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181151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0230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080820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171928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143054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369052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734746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76869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011075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770088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570289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794727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315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BCE813-0580-4008-BD47-221C2B9801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75012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602833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022542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8960" y="6371590"/>
            <a:ext cx="3352800" cy="365125"/>
          </a:xfrm>
        </p:spPr>
        <p:txBody>
          <a:bodyPr/>
          <a:lstStyle>
            <a:lvl1pPr algn="ctr">
              <a:defRPr sz="1800">
                <a:latin typeface="+mj-lt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04617B">
                    <a:shade val="90000"/>
                  </a:srgbClr>
                </a:solidFill>
              </a:rPr>
              <a:t> </a:t>
            </a:r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1521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614831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50083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805413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85043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173026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5537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0467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223357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281729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11560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156504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188595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466479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285698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27483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462893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972834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243408" y="6446667"/>
            <a:ext cx="2133600" cy="365125"/>
          </a:xfrm>
        </p:spPr>
        <p:txBody>
          <a:bodyPr/>
          <a:lstStyle>
            <a:lvl1pPr>
              <a:defRPr sz="900">
                <a:solidFill>
                  <a:srgbClr val="262626"/>
                </a:solidFill>
              </a:defRPr>
            </a:lvl1pPr>
          </a:lstStyle>
          <a:p>
            <a:fld id="{AFD6B029-1E59-E042-8033-8C99169EA16F}" type="datetime1">
              <a:rPr lang="en-US" smtClean="0"/>
              <a:pPr/>
              <a:t>3/17/2019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446667"/>
            <a:ext cx="2895600" cy="365125"/>
          </a:xfrm>
        </p:spPr>
        <p:txBody>
          <a:bodyPr/>
          <a:lstStyle>
            <a:lvl1pPr>
              <a:defRPr sz="9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Confidential &amp; Proprietary </a:t>
            </a:r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0050" y="6446667"/>
            <a:ext cx="2133600" cy="365125"/>
          </a:xfrm>
        </p:spPr>
        <p:txBody>
          <a:bodyPr/>
          <a:lstStyle>
            <a:lvl1pPr>
              <a:defRPr sz="900">
                <a:solidFill>
                  <a:srgbClr val="262626"/>
                </a:solidFill>
              </a:defRPr>
            </a:lvl1pPr>
          </a:lstStyle>
          <a:p>
            <a:fld id="{05DDDA12-75CA-E242-9D71-78DE443556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9611" y="103011"/>
            <a:ext cx="8229600" cy="1143000"/>
          </a:xfrm>
        </p:spPr>
        <p:txBody>
          <a:bodyPr lIns="0" tIns="91435" rIns="0" bIns="91435">
            <a:normAutofit/>
          </a:bodyPr>
          <a:lstStyle>
            <a:lvl1pPr algn="l">
              <a:lnSpc>
                <a:spcPts val="3300"/>
              </a:lnSpc>
              <a:defRPr sz="3600" b="1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423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841458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5634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690389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181993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148543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066302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813218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03326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545308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276658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4693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77810"/>
            <a:ext cx="8839200" cy="758825"/>
          </a:xfrm>
          <a:effectLst/>
        </p:spPr>
        <p:txBody>
          <a:bodyPr anchor="b"/>
          <a:lstStyle>
            <a:lvl1pPr algn="l">
              <a:defRPr sz="3600" b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glow rad="635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" y="1600200"/>
            <a:ext cx="8839200" cy="4165600"/>
          </a:xfrm>
        </p:spPr>
        <p:txBody>
          <a:bodyPr/>
          <a:lstStyle>
            <a:lvl1pPr>
              <a:defRPr b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889000"/>
            <a:ext cx="6400800" cy="406400"/>
          </a:xfrm>
          <a:effectLst/>
        </p:spPr>
        <p:txBody>
          <a:bodyPr anchor="ctr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1"/>
                </a:solidFill>
                <a:effectLst>
                  <a:glow rad="508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6070600"/>
            <a:ext cx="4953000" cy="508000"/>
          </a:xfrm>
          <a:prstGeom prst="rect">
            <a:avLst/>
          </a:prstGeom>
          <a:solidFill>
            <a:schemeClr val="tx1">
              <a:lumMod val="10000"/>
              <a:lumOff val="9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51827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 smtClean="0">
                <a:solidFill>
                  <a:srgbClr val="D8D8D8">
                    <a:lumMod val="50000"/>
                  </a:srgbClr>
                </a:solidFill>
              </a:rPr>
              <a:t>Slide </a:t>
            </a:r>
            <a:fld id="{E4359386-05E0-4F47-AE78-12F821A00290}" type="slidenum">
              <a:rPr lang="en-US" b="0" smtClean="0">
                <a:solidFill>
                  <a:srgbClr val="D8D8D8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srgbClr val="D8D8D8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275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685826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243408" y="6446667"/>
            <a:ext cx="2133600" cy="365125"/>
          </a:xfrm>
        </p:spPr>
        <p:txBody>
          <a:bodyPr/>
          <a:lstStyle>
            <a:lvl1pPr>
              <a:defRPr sz="900">
                <a:solidFill>
                  <a:srgbClr val="262626"/>
                </a:solidFill>
              </a:defRPr>
            </a:lvl1pPr>
          </a:lstStyle>
          <a:p>
            <a:fld id="{AFD6B029-1E59-E042-8033-8C99169EA16F}" type="datetime1">
              <a:rPr lang="en-US" smtClean="0"/>
              <a:pPr/>
              <a:t>3/17/2019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446667"/>
            <a:ext cx="2895600" cy="365125"/>
          </a:xfrm>
        </p:spPr>
        <p:txBody>
          <a:bodyPr/>
          <a:lstStyle>
            <a:lvl1pPr>
              <a:defRPr sz="9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Confidential &amp; Proprietary </a:t>
            </a:r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0050" y="6446667"/>
            <a:ext cx="2133600" cy="365125"/>
          </a:xfrm>
        </p:spPr>
        <p:txBody>
          <a:bodyPr/>
          <a:lstStyle>
            <a:lvl1pPr>
              <a:defRPr sz="900">
                <a:solidFill>
                  <a:srgbClr val="262626"/>
                </a:solidFill>
              </a:defRPr>
            </a:lvl1pPr>
          </a:lstStyle>
          <a:p>
            <a:fld id="{05DDDA12-75CA-E242-9D71-78DE443556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9611" y="103011"/>
            <a:ext cx="8229600" cy="1143000"/>
          </a:xfrm>
        </p:spPr>
        <p:txBody>
          <a:bodyPr lIns="0" tIns="91435" rIns="0" bIns="91435">
            <a:normAutofit/>
          </a:bodyPr>
          <a:lstStyle>
            <a:lvl1pPr algn="l">
              <a:lnSpc>
                <a:spcPts val="3300"/>
              </a:lnSpc>
              <a:defRPr sz="3600" b="1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1251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482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7775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85022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040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56751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813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7B0E7-8BCD-414B-892E-53E0AF23E4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65659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7967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74661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6907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71701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B4FB3-2C8D-4F14-B56A-D31C428C368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07861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383DF-5B13-4FAD-807D-AE65A21CDA2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1971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FFE5B-F069-4965-AAA0-8918F8DD1D0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548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E0583-F05B-4372-AE76-BF20C807AF9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72973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BE518-B539-4DF5-BC50-C7FAB898052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731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95AB1-AE03-4201-9FA2-D46F1A0C0B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0932F1-6AAC-4C85-8FE6-E16E6D8F47E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53148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C581A-F556-487D-910A-A3E585A54A8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99233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92BA0-407C-4ADB-B1DC-FBBB540AAF1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4728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E4F41-9071-4BF5-8FE8-222BA7FD76F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92478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BC23C-5203-4AA8-B73C-069BD1332A7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21845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5D9AC-B40C-4C20-B547-CE8A233BCD2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7666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243408" y="6446666"/>
            <a:ext cx="2133600" cy="365125"/>
          </a:xfrm>
        </p:spPr>
        <p:txBody>
          <a:bodyPr/>
          <a:lstStyle>
            <a:lvl1pPr>
              <a:defRPr sz="900">
                <a:solidFill>
                  <a:srgbClr val="262626"/>
                </a:solidFill>
              </a:defRPr>
            </a:lvl1pPr>
          </a:lstStyle>
          <a:p>
            <a:fld id="{AFD6B029-1E59-E042-8033-8C99169EA16F}" type="datetime1">
              <a:rPr lang="en-US" smtClean="0"/>
              <a:pPr/>
              <a:t>3/17/2019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6666"/>
            <a:ext cx="2895600" cy="365125"/>
          </a:xfrm>
        </p:spPr>
        <p:txBody>
          <a:bodyPr/>
          <a:lstStyle>
            <a:lvl1pPr>
              <a:defRPr sz="9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Confidential &amp; Proprietary </a:t>
            </a:r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0050" y="6446666"/>
            <a:ext cx="2133600" cy="365125"/>
          </a:xfrm>
        </p:spPr>
        <p:txBody>
          <a:bodyPr/>
          <a:lstStyle>
            <a:lvl1pPr>
              <a:defRPr sz="900">
                <a:solidFill>
                  <a:srgbClr val="262626"/>
                </a:solidFill>
              </a:defRPr>
            </a:lvl1pPr>
          </a:lstStyle>
          <a:p>
            <a:fld id="{05DDDA12-75CA-E242-9D71-78DE443556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9611" y="103011"/>
            <a:ext cx="8229600" cy="1143000"/>
          </a:xfrm>
        </p:spPr>
        <p:txBody>
          <a:bodyPr lIns="0" tIns="91440" rIns="0" bIns="91440">
            <a:normAutofit/>
          </a:bodyPr>
          <a:lstStyle>
            <a:lvl1pPr algn="l">
              <a:lnSpc>
                <a:spcPts val="3300"/>
              </a:lnSpc>
              <a:defRPr sz="3600" b="1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552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264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0282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722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A8280-F9DB-41D0-9439-285E8F5B0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98387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1029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26557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88991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79490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30235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9320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84986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" y="177811"/>
            <a:ext cx="8839200" cy="758825"/>
          </a:xfrm>
          <a:effectLst/>
        </p:spPr>
        <p:txBody>
          <a:bodyPr anchor="b"/>
          <a:lstStyle>
            <a:lvl1pPr algn="l">
              <a:defRPr sz="3600" b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glow rad="635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1" y="1600200"/>
            <a:ext cx="8839200" cy="4165600"/>
          </a:xfrm>
        </p:spPr>
        <p:txBody>
          <a:bodyPr/>
          <a:lstStyle>
            <a:lvl1pPr>
              <a:defRPr b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889001"/>
            <a:ext cx="6400800" cy="406400"/>
          </a:xfrm>
          <a:effectLst/>
        </p:spPr>
        <p:txBody>
          <a:bodyPr anchor="ctr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1"/>
                </a:solidFill>
                <a:effectLst>
                  <a:glow rad="508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6070600"/>
            <a:ext cx="4953000" cy="508000"/>
          </a:xfrm>
          <a:prstGeom prst="rect">
            <a:avLst/>
          </a:prstGeom>
          <a:solidFill>
            <a:schemeClr val="tx1">
              <a:lumMod val="10000"/>
              <a:lumOff val="9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1" y="651827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smtClean="0">
                <a:solidFill>
                  <a:srgbClr val="D8D8D8">
                    <a:lumMod val="50000"/>
                  </a:srgbClr>
                </a:solidFill>
              </a:rPr>
              <a:t>Slide </a:t>
            </a:r>
            <a:fld id="{E4359386-05E0-4F47-AE78-12F821A00290}" type="slidenum">
              <a:rPr lang="en-US" b="0" smtClean="0">
                <a:solidFill>
                  <a:srgbClr val="D8D8D8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srgbClr val="D8D8D8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3690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734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2C220-2F0B-4A34-AC36-86EEF41A0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2796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4742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10137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3871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1021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5255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01934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84427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1315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241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22C4D-D139-4562-9AF9-02CECFF91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0143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81362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41871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48263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35688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4474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43042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66284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49847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773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355C3-68BA-4249-A4C3-E951CB6A97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34424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0854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59790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96738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9458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76471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49717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82490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7" rIns="18287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CCFD2-C145-4DF7-8E39-03C85DB78971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72018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7"/>
            <a:ext cx="2212848" cy="1582621"/>
          </a:xfrm>
        </p:spPr>
        <p:txBody>
          <a:bodyPr vert="horz" lIns="45718" tIns="45718" rIns="45718" bIns="45718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828785"/>
            <a:ext cx="2209800" cy="2179320"/>
          </a:xfrm>
        </p:spPr>
        <p:txBody>
          <a:bodyPr lIns="64005" rIns="45718" bIns="45718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609600" cy="365125"/>
          </a:xfrm>
        </p:spPr>
        <p:txBody>
          <a:bodyPr/>
          <a:lstStyle/>
          <a:p>
            <a:pPr>
              <a:defRPr/>
            </a:pPr>
            <a:fld id="{25D7E3A4-7BA7-4B66-A3BC-EBB6F85194F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6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54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6B35A-FFC7-4381-BCB9-24026E6D1F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1B8F2-B46E-48A3-8B69-50B7B7FE63CF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85044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1F7D2-955D-447C-A3E6-E5227404BC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13991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" y="177811"/>
            <a:ext cx="8839200" cy="758825"/>
          </a:xfrm>
          <a:effectLst/>
        </p:spPr>
        <p:txBody>
          <a:bodyPr anchor="b"/>
          <a:lstStyle>
            <a:lvl1pPr algn="l">
              <a:defRPr sz="3600" b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glow rad="635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1" y="1600200"/>
            <a:ext cx="8839200" cy="4165600"/>
          </a:xfrm>
        </p:spPr>
        <p:txBody>
          <a:bodyPr/>
          <a:lstStyle>
            <a:lvl1pPr>
              <a:defRPr b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889001"/>
            <a:ext cx="6400800" cy="406400"/>
          </a:xfrm>
          <a:effectLst/>
        </p:spPr>
        <p:txBody>
          <a:bodyPr anchor="ctr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1"/>
                </a:solidFill>
                <a:effectLst>
                  <a:glow rad="50800">
                    <a:schemeClr val="bg1">
                      <a:alpha val="15000"/>
                    </a:schemeClr>
                  </a:glow>
                </a:effectLst>
                <a:latin typeface="+mj-lt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6070600"/>
            <a:ext cx="4953000" cy="508000"/>
          </a:xfrm>
          <a:prstGeom prst="rect">
            <a:avLst/>
          </a:prstGeom>
          <a:solidFill>
            <a:schemeClr val="tx1">
              <a:lumMod val="10000"/>
              <a:lumOff val="9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1" y="651827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0" smtClean="0">
                <a:solidFill>
                  <a:srgbClr val="D8D8D8">
                    <a:lumMod val="50000"/>
                  </a:srgbClr>
                </a:solidFill>
              </a:rPr>
              <a:t>Slide </a:t>
            </a:r>
            <a:fld id="{E4359386-05E0-4F47-AE78-12F821A00290}" type="slidenum">
              <a:rPr lang="en-US" b="0" smtClean="0">
                <a:solidFill>
                  <a:srgbClr val="D8D8D8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srgbClr val="D8D8D8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6702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7"/>
          <a:lstStyle>
            <a:lvl1pPr marL="0" marR="45718" indent="0" algn="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</a:lvl2pPr>
            <a:lvl3pPr marL="914353" indent="0" algn="ctr">
              <a:buNone/>
            </a:lvl3pPr>
            <a:lvl4pPr marL="1371530" indent="0" algn="ctr">
              <a:buNone/>
            </a:lvl4pPr>
            <a:lvl5pPr marL="1828706" indent="0" algn="ctr">
              <a:buNone/>
            </a:lvl5pPr>
            <a:lvl6pPr marL="2285883" indent="0" algn="ctr">
              <a:buNone/>
            </a:lvl6pPr>
            <a:lvl7pPr marL="2743060" indent="0" algn="ctr">
              <a:buNone/>
            </a:lvl7pPr>
            <a:lvl8pPr marL="3200236" indent="0" algn="ctr">
              <a:buNone/>
            </a:lvl8pPr>
            <a:lvl9pPr marL="365741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5BE9D3-BBEE-4E0A-A8ED-94799F51FA2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0786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F3DB8-E73D-41D2-95D8-CB527C7A69C6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365602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18" rIns="45718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AF0E0-04D1-4BA7-A148-06322F6B58B7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90843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A66771-B79E-48B0-B945-9BB4531899D2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03225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1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18" tIns="0" rIns="45718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8"/>
            <a:ext cx="4041775" cy="654843"/>
          </a:xfrm>
        </p:spPr>
        <p:txBody>
          <a:bodyPr lIns="45718" tIns="0" rIns="45718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5F930-9037-4EFC-B1D7-E80ED236704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52857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1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1" i="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B080-D883-4E31-936B-06231E7EA02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08182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7A409-D563-47A1-90CB-14BD63BF7A2B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3346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92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3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7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22.xml"/><Relationship Id="rId7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fld id="{5C4C0A43-5F7F-4143-91A0-DD7739A83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1428750"/>
            <a:ext cx="9132888" cy="74613"/>
          </a:xfrm>
          <a:prstGeom prst="rect">
            <a:avLst/>
          </a:prstGeom>
          <a:gradFill rotWithShape="0">
            <a:gsLst>
              <a:gs pos="0">
                <a:srgbClr val="0000CC">
                  <a:gamma/>
                  <a:shade val="40000"/>
                  <a:invGamma/>
                </a:srgbClr>
              </a:gs>
              <a:gs pos="50000">
                <a:srgbClr val="0000CC"/>
              </a:gs>
              <a:gs pos="100000">
                <a:srgbClr val="0000CC">
                  <a:gamma/>
                  <a:shade val="4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cs typeface="+mn-cs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350" y="1549400"/>
            <a:ext cx="9120188" cy="25400"/>
          </a:xfrm>
          <a:prstGeom prst="rect">
            <a:avLst/>
          </a:prstGeom>
          <a:gradFill rotWithShape="0">
            <a:gsLst>
              <a:gs pos="0">
                <a:srgbClr val="CC0000"/>
              </a:gs>
              <a:gs pos="100000">
                <a:srgbClr val="CC0000">
                  <a:gamma/>
                  <a:shade val="80000"/>
                  <a:invGamma/>
                </a:srgbClr>
              </a:gs>
            </a:gsLst>
            <a:lin ang="0" scaled="1"/>
          </a:gradFill>
          <a:ln w="127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848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Techni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Template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7848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Test</a:t>
            </a:r>
          </a:p>
          <a:p>
            <a:pPr lvl="1"/>
            <a:r>
              <a:rPr lang="en-US" smtClean="0"/>
              <a:t>Test</a:t>
            </a:r>
          </a:p>
          <a:p>
            <a:pPr lvl="1"/>
            <a:r>
              <a:rPr lang="en-US" smtClean="0"/>
              <a:t>Test</a:t>
            </a:r>
          </a:p>
          <a:p>
            <a:pPr lvl="2"/>
            <a:r>
              <a:rPr lang="en-US" smtClean="0"/>
              <a:t>Test</a:t>
            </a:r>
          </a:p>
          <a:p>
            <a:pPr lvl="0"/>
            <a:endParaRPr lang="en-US" smtClean="0"/>
          </a:p>
          <a:p>
            <a:pPr lvl="0"/>
            <a:endParaRPr lang="en-US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75000"/>
        <a:buFont typeface="Wingdings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rgbClr val="CC0000"/>
        </a:buClr>
        <a:buSzPct val="80000"/>
        <a:buFont typeface="Wingdings" pitchFamily="2" charset="2"/>
        <a:buChar char="l"/>
        <a:defRPr sz="2800" b="1">
          <a:solidFill>
            <a:srgbClr val="0000CC"/>
          </a:solidFill>
          <a:latin typeface="+mn-lt"/>
        </a:defRPr>
      </a:lvl2pPr>
      <a:lvl3pPr marL="11430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rgbClr val="0000CC"/>
        </a:buClr>
        <a:buSzPct val="65000"/>
        <a:buFont typeface="ZapfDingbats" pitchFamily="82" charset="2"/>
        <a:buChar char="l"/>
        <a:defRPr sz="2400" b="1">
          <a:solidFill>
            <a:srgbClr val="0000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65000"/>
        <a:buFont typeface="Wingdings" pitchFamily="2" charset="2"/>
        <a:buChar char="l"/>
        <a:defRPr sz="2000" b="1">
          <a:solidFill>
            <a:srgbClr val="0000C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15071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8310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6648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2950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6501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6606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9849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223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56691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69433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9539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2191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3245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eaLnBrk="0" hangingPunct="0"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eaLnBrk="0" hangingPunct="0"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0" hangingPunct="0">
              <a:defRPr/>
            </a:pPr>
            <a:fld id="{69DC9ECB-7930-4E05-A6F0-7AF3FCC2E9E9}" type="slidenum">
              <a:rPr lang="en-US">
                <a:solidFill>
                  <a:srgbClr val="FFFFFF"/>
                </a:solidFill>
                <a:cs typeface="+mn-cs"/>
              </a:rPr>
              <a:pPr eaLnBrk="0" hangingPunct="0">
                <a:defRPr/>
              </a:pPr>
              <a:t>‹#›</a:t>
            </a:fld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1428750"/>
            <a:ext cx="9132888" cy="74613"/>
          </a:xfrm>
          <a:prstGeom prst="rect">
            <a:avLst/>
          </a:prstGeom>
          <a:gradFill rotWithShape="0">
            <a:gsLst>
              <a:gs pos="0">
                <a:srgbClr val="0000CC">
                  <a:gamma/>
                  <a:shade val="40000"/>
                  <a:invGamma/>
                </a:srgbClr>
              </a:gs>
              <a:gs pos="50000">
                <a:srgbClr val="0000CC"/>
              </a:gs>
              <a:gs pos="100000">
                <a:srgbClr val="0000CC">
                  <a:gamma/>
                  <a:shade val="4000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350" y="1549400"/>
            <a:ext cx="9120188" cy="25400"/>
          </a:xfrm>
          <a:prstGeom prst="rect">
            <a:avLst/>
          </a:prstGeom>
          <a:gradFill rotWithShape="0">
            <a:gsLst>
              <a:gs pos="0">
                <a:srgbClr val="CC0000"/>
              </a:gs>
              <a:gs pos="100000">
                <a:srgbClr val="CC0000">
                  <a:gamma/>
                  <a:shade val="80000"/>
                  <a:invGamma/>
                </a:srgbClr>
              </a:gs>
            </a:gsLst>
            <a:lin ang="0" scaled="1"/>
          </a:gradFill>
          <a:ln w="127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848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Techni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Template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7848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Test</a:t>
            </a:r>
          </a:p>
          <a:p>
            <a:pPr lvl="1"/>
            <a:r>
              <a:rPr lang="en-US" smtClean="0"/>
              <a:t>Test</a:t>
            </a:r>
          </a:p>
          <a:p>
            <a:pPr lvl="1"/>
            <a:r>
              <a:rPr lang="en-US" smtClean="0"/>
              <a:t>Test</a:t>
            </a:r>
          </a:p>
          <a:p>
            <a:pPr lvl="2"/>
            <a:r>
              <a:rPr lang="en-US" smtClean="0"/>
              <a:t>Test</a:t>
            </a:r>
          </a:p>
          <a:p>
            <a:pPr lvl="0"/>
            <a:endParaRPr lang="en-US" smtClean="0"/>
          </a:p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32276768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0000CC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75000"/>
        <a:buFont typeface="Wingdings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rgbClr val="CC0000"/>
        </a:buClr>
        <a:buSzPct val="80000"/>
        <a:buFont typeface="Wingdings" pitchFamily="2" charset="2"/>
        <a:buChar char="l"/>
        <a:defRPr sz="2800" b="1">
          <a:solidFill>
            <a:srgbClr val="0000CC"/>
          </a:solidFill>
          <a:latin typeface="+mn-lt"/>
        </a:defRPr>
      </a:lvl2pPr>
      <a:lvl3pPr marL="11430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rgbClr val="0000CC"/>
        </a:buClr>
        <a:buSzPct val="65000"/>
        <a:buFont typeface="ZapfDingbats" pitchFamily="82" charset="2"/>
        <a:buChar char="l"/>
        <a:defRPr sz="2400" b="1">
          <a:solidFill>
            <a:srgbClr val="0000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65000"/>
        <a:buFont typeface="Wingdings" pitchFamily="2" charset="2"/>
        <a:buChar char="l"/>
        <a:defRPr sz="2000" b="1">
          <a:solidFill>
            <a:srgbClr val="0000C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DC0081"/>
        </a:buClr>
        <a:buSzPct val="100000"/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6788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58996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3963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26822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8" rIns="91435" bIns="45718" anchor="t" compatLnSpc="1"/>
          <a:lstStyle/>
          <a:p>
            <a:endParaRPr lang="en-US" sz="3200" b="1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tIns="4571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6356351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1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AA70A8B-EDE3-4CC6-8EE0-A78CEF418FC0}" type="slidenum">
              <a:rPr lang="en-US" b="1" smtClean="0">
                <a:solidFill>
                  <a:srgbClr val="04617B">
                    <a:shade val="90000"/>
                  </a:srgbClr>
                </a:solidFill>
                <a:latin typeface="ZapfDingbats" pitchFamily="82" charset="2"/>
                <a:cs typeface="+mn-cs"/>
              </a:rPr>
              <a:pPr>
                <a:defRPr/>
              </a:pPr>
              <a:t>‹#›</a:t>
            </a:fld>
            <a:endParaRPr lang="en-US" b="1">
              <a:solidFill>
                <a:srgbClr val="04617B">
                  <a:shade val="90000"/>
                </a:srgbClr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56755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06" indent="-27430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47" indent="-24687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indent="-24687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59" indent="-21030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65" indent="-21030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271" indent="-21030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1" indent="-18287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448" indent="-182871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754" indent="-18287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8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12" Type="http://schemas.openxmlformats.org/officeDocument/2006/relationships/image" Target="../media/image54.jpeg"/><Relationship Id="rId2" Type="http://schemas.openxmlformats.org/officeDocument/2006/relationships/slideLayout" Target="../slideLayouts/slideLayout10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12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8.png"/><Relationship Id="rId3" Type="http://schemas.openxmlformats.org/officeDocument/2006/relationships/image" Target="../media/image5.wmf"/><Relationship Id="rId7" Type="http://schemas.openxmlformats.org/officeDocument/2006/relationships/image" Target="../media/image6.jpeg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9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3.jpeg"/><Relationship Id="rId7" Type="http://schemas.openxmlformats.org/officeDocument/2006/relationships/image" Target="../media/image67.wm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63.xml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image" Target="../media/image84.png"/><Relationship Id="rId18" Type="http://schemas.openxmlformats.org/officeDocument/2006/relationships/oleObject" Target="../embeddings/oleObject12.bin"/><Relationship Id="rId26" Type="http://schemas.openxmlformats.org/officeDocument/2006/relationships/oleObject" Target="../embeddings/oleObject20.bin"/><Relationship Id="rId3" Type="http://schemas.openxmlformats.org/officeDocument/2006/relationships/tags" Target="../tags/tag2.xml"/><Relationship Id="rId21" Type="http://schemas.openxmlformats.org/officeDocument/2006/relationships/oleObject" Target="../embeddings/oleObject15.bin"/><Relationship Id="rId7" Type="http://schemas.openxmlformats.org/officeDocument/2006/relationships/tags" Target="../tags/tag6.xml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oleObject" Target="../embeddings/oleObject19.bin"/><Relationship Id="rId2" Type="http://schemas.openxmlformats.org/officeDocument/2006/relationships/tags" Target="../tags/tag1.xml"/><Relationship Id="rId16" Type="http://schemas.openxmlformats.org/officeDocument/2006/relationships/image" Target="../media/image87.png"/><Relationship Id="rId20" Type="http://schemas.openxmlformats.org/officeDocument/2006/relationships/oleObject" Target="../embeddings/oleObject14.bin"/><Relationship Id="rId29" Type="http://schemas.openxmlformats.org/officeDocument/2006/relationships/oleObject" Target="../embeddings/oleObject23.bin"/><Relationship Id="rId1" Type="http://schemas.openxmlformats.org/officeDocument/2006/relationships/vmlDrawing" Target="../drawings/vmlDrawing4.vml"/><Relationship Id="rId6" Type="http://schemas.openxmlformats.org/officeDocument/2006/relationships/tags" Target="../tags/tag5.xml"/><Relationship Id="rId11" Type="http://schemas.openxmlformats.org/officeDocument/2006/relationships/image" Target="../media/image82.png"/><Relationship Id="rId24" Type="http://schemas.openxmlformats.org/officeDocument/2006/relationships/oleObject" Target="../embeddings/oleObject18.bin"/><Relationship Id="rId5" Type="http://schemas.openxmlformats.org/officeDocument/2006/relationships/tags" Target="../tags/tag4.xml"/><Relationship Id="rId15" Type="http://schemas.openxmlformats.org/officeDocument/2006/relationships/image" Target="../media/image86.png"/><Relationship Id="rId23" Type="http://schemas.openxmlformats.org/officeDocument/2006/relationships/oleObject" Target="../embeddings/oleObject17.bin"/><Relationship Id="rId28" Type="http://schemas.openxmlformats.org/officeDocument/2006/relationships/oleObject" Target="../embeddings/oleObject22.bin"/><Relationship Id="rId10" Type="http://schemas.openxmlformats.org/officeDocument/2006/relationships/image" Target="../media/image64.emf"/><Relationship Id="rId19" Type="http://schemas.openxmlformats.org/officeDocument/2006/relationships/oleObject" Target="../embeddings/oleObject13.bin"/><Relationship Id="rId31" Type="http://schemas.openxmlformats.org/officeDocument/2006/relationships/oleObject" Target="../embeddings/oleObject25.bin"/><Relationship Id="rId4" Type="http://schemas.openxmlformats.org/officeDocument/2006/relationships/tags" Target="../tags/tag3.xml"/><Relationship Id="rId9" Type="http://schemas.openxmlformats.org/officeDocument/2006/relationships/slideLayout" Target="../slideLayouts/slideLayout155.xml"/><Relationship Id="rId14" Type="http://schemas.openxmlformats.org/officeDocument/2006/relationships/image" Target="../media/image85.png"/><Relationship Id="rId22" Type="http://schemas.openxmlformats.org/officeDocument/2006/relationships/oleObject" Target="../embeddings/oleObject16.bin"/><Relationship Id="rId27" Type="http://schemas.openxmlformats.org/officeDocument/2006/relationships/oleObject" Target="../embeddings/oleObject21.bin"/><Relationship Id="rId30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0.xml"/><Relationship Id="rId7" Type="http://schemas.openxmlformats.org/officeDocument/2006/relationships/image" Target="../media/image9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9.png"/><Relationship Id="rId5" Type="http://schemas.openxmlformats.org/officeDocument/2006/relationships/slideLayout" Target="../slideLayouts/slideLayout155.xml"/><Relationship Id="rId10" Type="http://schemas.openxmlformats.org/officeDocument/2006/relationships/image" Target="../media/image93.jpeg"/><Relationship Id="rId4" Type="http://schemas.openxmlformats.org/officeDocument/2006/relationships/tags" Target="../tags/tag11.xml"/><Relationship Id="rId9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oleObject" Target="../embeddings/oleObject36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30.bin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7.jpe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9.bin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28.bin"/><Relationship Id="rId15" Type="http://schemas.openxmlformats.org/officeDocument/2006/relationships/hyperlink" Target="http://images.google.com/imgres?imgurl=http://www.craphound.com/images/il_fullxfull.17876279.jpg&amp;imgrefurl=http://ilove-boing-boing.blogspot.com/2008_03_01_archive.html&amp;usg=__qQ9cJSDj3mgl4gSWP1U-M-pydtE=&amp;h=420&amp;w=420&amp;sz=30&amp;hl=en&amp;start=4&amp;um=1&amp;tbnid=e8pI-fpA5kcuNM:&amp;tbnh=125&amp;tbnw=125&amp;prev=/images?q=mechanical+insect&amp;um=1&amp;hl=en&amp;rls=com.microsoft:*:IE-SearchBox&amp;rlz=1I7SUNA" TargetMode="External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32.bin"/><Relationship Id="rId14" Type="http://schemas.openxmlformats.org/officeDocument/2006/relationships/oleObject" Target="../embeddings/oleObject37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19.jpeg"/><Relationship Id="rId11" Type="http://schemas.openxmlformats.org/officeDocument/2006/relationships/hyperlink" Target="http://images.google.com/imgres?imgurl=http://www.global-b2b-network.com/direct/dbimage/50034985/Cordless_Phone.jpg&amp;imgrefurl=http://www.global-b2b-network.com/b2b/88/91/1340/142858/sell_cordless_phone.html&amp;usg=__TluNDZte-8crotKkl_0eyHpG-wQ=&amp;h=360&amp;w=360&amp;sz=29&amp;hl=en&amp;start=5&amp;um=1&amp;tbnid=6dGyszhYJVZHbM:&amp;tbnh=121&amp;tbnw=121&amp;prev=/images?q=cordless+phone&amp;um=1&amp;hl=en&amp;rls=com.microsoft:*:IE-SearchBox&amp;rlz=1I7SUNA" TargetMode="External"/><Relationship Id="rId5" Type="http://schemas.openxmlformats.org/officeDocument/2006/relationships/image" Target="../media/image18.jpeg"/><Relationship Id="rId10" Type="http://schemas.openxmlformats.org/officeDocument/2006/relationships/image" Target="../media/image22.wmf"/><Relationship Id="rId4" Type="http://schemas.openxmlformats.org/officeDocument/2006/relationships/image" Target="../media/image17.jpeg"/><Relationship Id="rId9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5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hyperlink" Target="http://www.sciencedaily.com/images/2009/07/090714203442-large.jpg" TargetMode="External"/><Relationship Id="rId1" Type="http://schemas.openxmlformats.org/officeDocument/2006/relationships/slideLayout" Target="../slideLayouts/slideLayout19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09.xml"/><Relationship Id="rId4" Type="http://schemas.openxmlformats.org/officeDocument/2006/relationships/image" Target="../media/image11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219200" y="1981200"/>
            <a:ext cx="5173211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Wireless </a:t>
            </a:r>
            <a:r>
              <a:rPr kumimoji="0" lang="en-US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Communications</a:t>
            </a:r>
            <a:endParaRPr kumimoji="0" lang="en-US" sz="2000" b="1" i="1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371600" y="3200400"/>
            <a:ext cx="6442075" cy="708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Advanced Topics in Wireless</a:t>
            </a:r>
          </a:p>
        </p:txBody>
      </p:sp>
    </p:spTree>
    <p:extLst>
      <p:ext uri="{BB962C8B-B14F-4D97-AF65-F5344CB8AC3E}">
        <p14:creationId xmlns:p14="http://schemas.microsoft.com/office/powerpoint/2010/main" xmlns="" val="1908687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96" y="-165482"/>
            <a:ext cx="9702918" cy="1664208"/>
          </a:xfrm>
        </p:spPr>
        <p:txBody>
          <a:bodyPr>
            <a:normAutofit/>
          </a:bodyPr>
          <a:lstStyle/>
          <a:p>
            <a:r>
              <a:rPr lang="en-US" dirty="0" err="1" smtClean="0"/>
              <a:t>mmWave</a:t>
            </a:r>
            <a:r>
              <a:rPr lang="en-US" dirty="0" smtClean="0"/>
              <a:t> Massive MIMO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49636"/>
            <a:ext cx="8512424" cy="2666796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 err="1"/>
              <a:t>mmWaves</a:t>
            </a:r>
            <a:r>
              <a:rPr lang="en-US" sz="3200" dirty="0"/>
              <a:t> have large attenuation and path loss</a:t>
            </a:r>
          </a:p>
          <a:p>
            <a:r>
              <a:rPr lang="en-US" sz="3200" dirty="0"/>
              <a:t>For asymptotically large arrays with channel </a:t>
            </a:r>
            <a:r>
              <a:rPr lang="en-US" sz="3200" dirty="0" smtClean="0"/>
              <a:t>state information, </a:t>
            </a:r>
            <a:r>
              <a:rPr lang="en-US" sz="3200" dirty="0"/>
              <a:t>no attenuation, fading, interference or noise</a:t>
            </a:r>
          </a:p>
          <a:p>
            <a:r>
              <a:rPr lang="en-US" sz="3200" dirty="0" err="1"/>
              <a:t>mmWave</a:t>
            </a:r>
            <a:r>
              <a:rPr lang="en-US" sz="3200" dirty="0"/>
              <a:t> </a:t>
            </a:r>
            <a:r>
              <a:rPr lang="en-US" sz="3200" dirty="0" smtClean="0"/>
              <a:t>antennas </a:t>
            </a:r>
            <a:r>
              <a:rPr lang="en-US" sz="3200" dirty="0"/>
              <a:t>are </a:t>
            </a:r>
            <a:r>
              <a:rPr lang="en-US" sz="3200" dirty="0" smtClean="0"/>
              <a:t>small: perfect for massive MIMO</a:t>
            </a:r>
            <a:endParaRPr lang="en-US" sz="3200" dirty="0"/>
          </a:p>
          <a:p>
            <a:r>
              <a:rPr lang="en-US" sz="3200" dirty="0">
                <a:solidFill>
                  <a:srgbClr val="0033CC"/>
                </a:solidFill>
              </a:rPr>
              <a:t>Bottlenecks: channel estimation and system complexity</a:t>
            </a:r>
          </a:p>
          <a:p>
            <a:r>
              <a:rPr lang="en-US" sz="3200" dirty="0"/>
              <a:t>Non-coherent design holds significant promise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239577" y="1995425"/>
            <a:ext cx="4892492" cy="1882979"/>
            <a:chOff x="1281798" y="103820"/>
            <a:chExt cx="11264310" cy="3683915"/>
          </a:xfrm>
        </p:grpSpPr>
        <p:sp>
          <p:nvSpPr>
            <p:cNvPr id="15" name="TextBox 14"/>
            <p:cNvSpPr txBox="1"/>
            <p:nvPr/>
          </p:nvSpPr>
          <p:spPr>
            <a:xfrm>
              <a:off x="8806710" y="2402814"/>
              <a:ext cx="3739398" cy="138492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0070C0"/>
                  </a:solidFill>
                  <a:latin typeface="Arial"/>
                </a:rPr>
                <a:t>Hundreds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0070C0"/>
                  </a:solidFill>
                  <a:latin typeface="Arial"/>
                </a:rPr>
                <a:t>of antennas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17990" y="103820"/>
              <a:ext cx="5577368" cy="78277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srgbClr val="0070C0"/>
                  </a:solidFill>
                  <a:latin typeface="Arial"/>
                </a:rPr>
                <a:t>Dozens of devices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9821223" y="551467"/>
              <a:ext cx="1240923" cy="1782028"/>
              <a:chOff x="4710922" y="887252"/>
              <a:chExt cx="930692" cy="1336521"/>
            </a:xfrm>
          </p:grpSpPr>
          <p:pic>
            <p:nvPicPr>
              <p:cNvPr id="18" name="Picture 17" descr="256elements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89190" y="977823"/>
                <a:ext cx="752424" cy="1245950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4710922" y="887252"/>
                <a:ext cx="769786" cy="1006031"/>
                <a:chOff x="6964326" y="1600798"/>
                <a:chExt cx="852917" cy="1035657"/>
              </a:xfrm>
            </p:grpSpPr>
            <p:sp>
              <p:nvSpPr>
                <p:cNvPr id="20" name="Rectangle 19"/>
                <p:cNvSpPr/>
                <p:nvPr/>
              </p:nvSpPr>
              <p:spPr>
                <a:xfrm rot="924735">
                  <a:off x="6964326" y="1600798"/>
                  <a:ext cx="852917" cy="1035657"/>
                </a:xfrm>
                <a:prstGeom prst="rect">
                  <a:avLst/>
                </a:prstGeom>
                <a:solidFill>
                  <a:srgbClr val="A8BBC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tIns="90000" bIns="90000" rtlCol="0" anchor="t" anchorCtr="0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 dirty="0">
                    <a:solidFill>
                      <a:srgbClr val="4C5A6A"/>
                    </a:solidFill>
                    <a:latin typeface="Arial"/>
                  </a:endParaRPr>
                </a:p>
              </p:txBody>
            </p:sp>
            <p:pic>
              <p:nvPicPr>
                <p:cNvPr id="21" name="Picture 20" descr="Screen Shot 2014-03-26 at 11.27.46 AM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 rot="859168">
                  <a:off x="7012543" y="1662684"/>
                  <a:ext cx="756010" cy="9168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134" y="28536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9211" y="19197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946" y="2505614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9695" y="25056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65" y="149721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378" y="1061594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642" y="3120958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782" y="2806069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679" y="198299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641" y="238353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3895" y="213990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667" y="1378800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365" y="1454553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542" y="2916718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607" y="203970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7327" y="1204496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698" y="1854567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142" y="988921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718" y="1575752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978" y="2561498"/>
              <a:ext cx="263164" cy="394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 rot="21162434">
              <a:off x="1281798" y="700047"/>
              <a:ext cx="8801505" cy="2818715"/>
              <a:chOff x="1054313" y="558521"/>
              <a:chExt cx="7429317" cy="2114036"/>
            </a:xfrm>
          </p:grpSpPr>
          <p:sp>
            <p:nvSpPr>
              <p:cNvPr id="43" name="Flowchart: Delay 42"/>
              <p:cNvSpPr/>
              <p:nvPr/>
            </p:nvSpPr>
            <p:spPr>
              <a:xfrm rot="10503503">
                <a:off x="1054313" y="873205"/>
                <a:ext cx="5992150" cy="1799352"/>
              </a:xfrm>
              <a:prstGeom prst="flowChartDelay">
                <a:avLst/>
              </a:prstGeom>
              <a:solidFill>
                <a:srgbClr val="FFFF66">
                  <a:alpha val="35686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0000" bIns="90000" rtlCol="0" anchor="t" anchorCtr="0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rgbClr val="4C5A6A"/>
                  </a:solidFill>
                  <a:latin typeface="Arial"/>
                </a:endParaRPr>
              </a:p>
            </p:txBody>
          </p:sp>
          <p:sp>
            <p:nvSpPr>
              <p:cNvPr id="44" name="Flowchart: Merge 43"/>
              <p:cNvSpPr/>
              <p:nvPr/>
            </p:nvSpPr>
            <p:spPr>
              <a:xfrm rot="15808636">
                <a:off x="6848332" y="727745"/>
                <a:ext cx="1804521" cy="1466074"/>
              </a:xfrm>
              <a:prstGeom prst="flowChartMerge">
                <a:avLst/>
              </a:prstGeom>
              <a:solidFill>
                <a:srgbClr val="FFFF66">
                  <a:alpha val="36863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tIns="90000" bIns="90000" rtlCol="0" anchor="t" anchorCtr="0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rgbClr val="4C5A6A"/>
                  </a:solidFill>
                  <a:latin typeface="Arial"/>
                </a:endParaRPr>
              </a:p>
            </p:txBody>
          </p:sp>
        </p:grpSp>
      </p:grpSp>
      <p:pic>
        <p:nvPicPr>
          <p:cNvPr id="7171" name="Picture 3" descr="C:\Users\Andrea\Documents\Talks\mmwa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4590" y="1498727"/>
            <a:ext cx="3566441" cy="25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4907" y="27804"/>
            <a:ext cx="1374717" cy="2053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45316" y="2101568"/>
            <a:ext cx="2953976" cy="37365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FF0000"/>
                </a:solidFill>
                <a:latin typeface="ZapfDingbats" pitchFamily="82" charset="2"/>
                <a:sym typeface="Wingdings"/>
              </a:rPr>
              <a:t></a:t>
            </a:r>
            <a:r>
              <a:rPr lang="en-US" sz="1800" b="1" dirty="0">
                <a:solidFill>
                  <a:srgbClr val="FF0000"/>
                </a:solidFill>
                <a:latin typeface="Calibri"/>
                <a:sym typeface="Wingdings"/>
              </a:rPr>
              <a:t>10s of GHz of Spectrum</a:t>
            </a:r>
            <a:r>
              <a:rPr lang="en-US" sz="1800" b="1" dirty="0">
                <a:solidFill>
                  <a:srgbClr val="FF0000"/>
                </a:solidFill>
                <a:latin typeface="ZapfDingbats" pitchFamily="82" charset="2"/>
                <a:sym typeface="Wingdings"/>
              </a:rPr>
              <a:t></a:t>
            </a:r>
            <a:endParaRPr lang="en-US" sz="1800" b="1" dirty="0">
              <a:solidFill>
                <a:srgbClr val="FF0000"/>
              </a:solidFill>
              <a:latin typeface="ZapfDingbats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825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936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Non-coherent massive MIMO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607" y="1634992"/>
            <a:ext cx="8467494" cy="4389120"/>
          </a:xfrm>
        </p:spPr>
        <p:txBody>
          <a:bodyPr>
            <a:normAutofit/>
          </a:bodyPr>
          <a:lstStyle/>
          <a:p>
            <a:r>
              <a:rPr lang="en-US" sz="3200" dirty="0"/>
              <a:t>Propose simple energy-based modulation</a:t>
            </a:r>
          </a:p>
          <a:p>
            <a:r>
              <a:rPr lang="en-US" sz="3200" dirty="0"/>
              <a:t>No capacity loss </a:t>
            </a:r>
            <a:r>
              <a:rPr lang="en-US" sz="3200" dirty="0" smtClean="0"/>
              <a:t>for large arrays:</a:t>
            </a:r>
            <a:endParaRPr lang="en-US" sz="2800" dirty="0"/>
          </a:p>
          <a:p>
            <a:pPr lvl="1"/>
            <a:r>
              <a:rPr lang="en-US" sz="2400" dirty="0"/>
              <a:t>Holds for single/multiple users (1 TX </a:t>
            </a:r>
            <a:r>
              <a:rPr lang="en-US" sz="2400" dirty="0" smtClean="0"/>
              <a:t>antenna, n RX antennas)</a:t>
            </a:r>
            <a:endParaRPr lang="en-US" sz="2400" dirty="0"/>
          </a:p>
          <a:p>
            <a:endParaRPr lang="en-US" sz="3200" dirty="0"/>
          </a:p>
          <a:p>
            <a:pPr lvl="2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Constellation optimization: unequal spacing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054229" y="2283451"/>
          <a:ext cx="2522483" cy="642421"/>
        </p:xfrm>
        <a:graphic>
          <a:graphicData uri="http://schemas.openxmlformats.org/presentationml/2006/ole">
            <p:oleObj spid="_x0000_s64522" name="Equation" r:id="rId3" imgW="1168200" imgH="279360" progId="">
              <p:embed/>
            </p:oleObj>
          </a:graphicData>
        </a:graphic>
      </p:graphicFrame>
      <p:pic>
        <p:nvPicPr>
          <p:cNvPr id="5" name="Picture 4" descr="figure3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54469" y="5440057"/>
            <a:ext cx="5064865" cy="124635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11732" y="3233252"/>
            <a:ext cx="7550339" cy="1530027"/>
            <a:chOff x="53313" y="2065442"/>
            <a:chExt cx="8980399" cy="2168607"/>
          </a:xfrm>
        </p:grpSpPr>
        <p:pic>
          <p:nvPicPr>
            <p:cNvPr id="10" name="Picture 9" descr="figM10.pdf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313" y="2075468"/>
              <a:ext cx="2726327" cy="2115541"/>
            </a:xfrm>
            <a:prstGeom prst="rect">
              <a:avLst/>
            </a:prstGeom>
          </p:spPr>
        </p:pic>
        <p:pic>
          <p:nvPicPr>
            <p:cNvPr id="11" name="Picture 10" descr="figM100.pdf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127293" y="2065442"/>
              <a:ext cx="2792578" cy="2165674"/>
            </a:xfrm>
            <a:prstGeom prst="rect">
              <a:avLst/>
            </a:prstGeom>
          </p:spPr>
        </p:pic>
        <p:pic>
          <p:nvPicPr>
            <p:cNvPr id="12" name="Picture 11" descr="figM500.pd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79299" y="2065442"/>
              <a:ext cx="2754413" cy="2168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404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2538" y="1138926"/>
            <a:ext cx="8457717" cy="695159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N</a:t>
            </a:r>
            <a:r>
              <a:rPr lang="en-US" sz="4000" dirty="0" smtClean="0"/>
              <a:t>eed 50-100 antennas for an SER of 10</a:t>
            </a:r>
            <a:r>
              <a:rPr lang="en-US" sz="4000" baseline="30000" dirty="0" smtClean="0"/>
              <a:t>-4</a:t>
            </a:r>
            <a:br>
              <a:rPr lang="en-US" sz="4000" baseline="30000" dirty="0" smtClean="0"/>
            </a:br>
            <a:r>
              <a:rPr lang="en-US" sz="4000" i="1" baseline="30000" dirty="0" smtClean="0"/>
              <a:t>Depending on data rate requirements</a:t>
            </a:r>
            <a:endParaRPr lang="en-US" sz="4000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7574" y="1665217"/>
            <a:ext cx="8836192" cy="4351339"/>
          </a:xfrm>
          <a:prstGeom prst="rect">
            <a:avLst/>
          </a:prstGeom>
        </p:spPr>
        <p:txBody>
          <a:bodyPr vert="horz" lIns="68575" tIns="34287" rIns="68575" bIns="34287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3" name="Picture 2" descr="comparison_prev_now_rob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06" y="1594355"/>
            <a:ext cx="5825287" cy="4366247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6187825" y="1665217"/>
            <a:ext cx="2354836" cy="142158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 eaLnBrk="0" hangingPunct="0"/>
            <a:r>
              <a:rPr lang="en-US" sz="1600" b="1" dirty="0">
                <a:solidFill>
                  <a:prstClr val="white"/>
                </a:solidFill>
              </a:rPr>
              <a:t>Minimum Distance Design criterion: Significantly worse performance than the new designs.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538" y="5988598"/>
            <a:ext cx="8407380" cy="867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35" tIns="45718" rIns="91435" bIns="45718" rtlCol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2800" b="1" dirty="0" smtClean="0">
                <a:solidFill>
                  <a:srgbClr val="FF0000"/>
                </a:solidFill>
                <a:latin typeface="Calibri"/>
                <a:cs typeface="+mn-cs"/>
              </a:rPr>
              <a:t>Noncoherent communication demonstrates promising performance with reasonably-sized arrays</a:t>
            </a:r>
            <a:endParaRPr lang="en-US" sz="2800" b="1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273374" y="3234899"/>
            <a:ext cx="2342810" cy="65654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 eaLnBrk="0" hangingPunct="0"/>
            <a:r>
              <a:rPr lang="en-US" sz="1600" b="1" dirty="0" smtClean="0">
                <a:solidFill>
                  <a:prstClr val="white"/>
                </a:solidFill>
              </a:rPr>
              <a:t>Design robust to channel uncertainty</a:t>
            </a: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4791" y="4029483"/>
            <a:ext cx="5310686" cy="76580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endParaRPr lang="en-US" sz="3200" b="1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1513" y="4040754"/>
            <a:ext cx="2327026" cy="204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7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30077" y="294595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 dirty="0"/>
              <a:t>Rethinking Cellular System Design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631" y="4465321"/>
            <a:ext cx="8943975" cy="259733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200" dirty="0"/>
              <a:t>Traditional cellular design assumes system is “interference-limited”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200" dirty="0"/>
              <a:t>No longer the case with recent technology advances: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200" dirty="0">
                <a:solidFill>
                  <a:srgbClr val="0033CC"/>
                </a:solidFill>
              </a:rPr>
              <a:t>MIMO, multiuser detection, cooperating BSs (</a:t>
            </a:r>
            <a:r>
              <a:rPr lang="en-US" sz="2200" dirty="0" err="1">
                <a:solidFill>
                  <a:srgbClr val="0033CC"/>
                </a:solidFill>
              </a:rPr>
              <a:t>CoMP</a:t>
            </a:r>
            <a:r>
              <a:rPr lang="en-US" sz="2200" dirty="0">
                <a:solidFill>
                  <a:srgbClr val="0033CC"/>
                </a:solidFill>
              </a:rPr>
              <a:t>) and relays</a:t>
            </a:r>
          </a:p>
          <a:p>
            <a:pPr>
              <a:lnSpc>
                <a:spcPct val="90000"/>
              </a:lnSpc>
              <a:defRPr/>
            </a:pPr>
            <a:r>
              <a:rPr lang="en-US" sz="2200" dirty="0"/>
              <a:t>Raises interesting questions such as “what is a cell?”</a:t>
            </a:r>
          </a:p>
          <a:p>
            <a:pPr>
              <a:lnSpc>
                <a:spcPct val="90000"/>
              </a:lnSpc>
              <a:defRPr/>
            </a:pPr>
            <a:r>
              <a:rPr lang="en-US" sz="2200" dirty="0"/>
              <a:t>Energy efficiency via distributed antennas, small cells, MIMO, and relays</a:t>
            </a:r>
          </a:p>
          <a:p>
            <a:pPr>
              <a:lnSpc>
                <a:spcPct val="90000"/>
              </a:lnSpc>
              <a:defRPr/>
            </a:pPr>
            <a:r>
              <a:rPr lang="en-US" sz="2200" dirty="0"/>
              <a:t>Dynamic self-organization (</a:t>
            </a:r>
            <a:r>
              <a:rPr lang="en-US" sz="2200" dirty="0" err="1"/>
              <a:t>SoN</a:t>
            </a:r>
            <a:r>
              <a:rPr lang="en-US" sz="2200" dirty="0"/>
              <a:t>) needed for deployment and optimization</a:t>
            </a:r>
          </a:p>
        </p:txBody>
      </p:sp>
      <p:grpSp>
        <p:nvGrpSpPr>
          <p:cNvPr id="2" name="Group 161"/>
          <p:cNvGrpSpPr>
            <a:grpSpLocks/>
          </p:cNvGrpSpPr>
          <p:nvPr/>
        </p:nvGrpSpPr>
        <p:grpSpPr bwMode="auto">
          <a:xfrm>
            <a:off x="2644125" y="1763966"/>
            <a:ext cx="230706" cy="286916"/>
            <a:chOff x="4131511" y="2844436"/>
            <a:chExt cx="200025" cy="241664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66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67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64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65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5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62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63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sp>
        <p:nvSpPr>
          <p:cNvPr id="19461" name="Freeform 4"/>
          <p:cNvSpPr>
            <a:spLocks/>
          </p:cNvSpPr>
          <p:nvPr/>
        </p:nvSpPr>
        <p:spPr bwMode="auto">
          <a:xfrm>
            <a:off x="1978626" y="1419666"/>
            <a:ext cx="1583886" cy="975517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4"/>
                </a:lnTo>
                <a:lnTo>
                  <a:pt x="153" y="0"/>
                </a:lnTo>
                <a:lnTo>
                  <a:pt x="459" y="0"/>
                </a:lnTo>
                <a:lnTo>
                  <a:pt x="612" y="264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9462" name="Freeform 5"/>
          <p:cNvSpPr>
            <a:spLocks/>
          </p:cNvSpPr>
          <p:nvPr/>
        </p:nvSpPr>
        <p:spPr bwMode="auto">
          <a:xfrm>
            <a:off x="3165433" y="1904237"/>
            <a:ext cx="1586104" cy="981894"/>
          </a:xfrm>
          <a:custGeom>
            <a:avLst/>
            <a:gdLst>
              <a:gd name="T0" fmla="*/ 2147483647 w 614"/>
              <a:gd name="T1" fmla="*/ 2147483647 h 532"/>
              <a:gd name="T2" fmla="*/ 0 w 614"/>
              <a:gd name="T3" fmla="*/ 2147483647 h 532"/>
              <a:gd name="T4" fmla="*/ 2147483647 w 614"/>
              <a:gd name="T5" fmla="*/ 0 h 532"/>
              <a:gd name="T6" fmla="*/ 2147483647 w 614"/>
              <a:gd name="T7" fmla="*/ 0 h 532"/>
              <a:gd name="T8" fmla="*/ 2147483647 w 614"/>
              <a:gd name="T9" fmla="*/ 2147483647 h 532"/>
              <a:gd name="T10" fmla="*/ 2147483647 w 614"/>
              <a:gd name="T11" fmla="*/ 2147483647 h 532"/>
              <a:gd name="T12" fmla="*/ 2147483647 w 614"/>
              <a:gd name="T13" fmla="*/ 2147483647 h 5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4"/>
              <a:gd name="T22" fmla="*/ 0 h 532"/>
              <a:gd name="T23" fmla="*/ 614 w 614"/>
              <a:gd name="T24" fmla="*/ 532 h 5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4" h="532">
                <a:moveTo>
                  <a:pt x="153" y="531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3" y="265"/>
                </a:lnTo>
                <a:lnTo>
                  <a:pt x="459" y="531"/>
                </a:lnTo>
                <a:lnTo>
                  <a:pt x="153" y="531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9463" name="Freeform 6"/>
          <p:cNvSpPr>
            <a:spLocks/>
          </p:cNvSpPr>
          <p:nvPr/>
        </p:nvSpPr>
        <p:spPr bwMode="auto">
          <a:xfrm>
            <a:off x="3165433" y="2886132"/>
            <a:ext cx="1586104" cy="973393"/>
          </a:xfrm>
          <a:custGeom>
            <a:avLst/>
            <a:gdLst>
              <a:gd name="T0" fmla="*/ 2147483647 w 614"/>
              <a:gd name="T1" fmla="*/ 2147483647 h 531"/>
              <a:gd name="T2" fmla="*/ 0 w 614"/>
              <a:gd name="T3" fmla="*/ 2147483647 h 531"/>
              <a:gd name="T4" fmla="*/ 2147483647 w 614"/>
              <a:gd name="T5" fmla="*/ 0 h 531"/>
              <a:gd name="T6" fmla="*/ 2147483647 w 614"/>
              <a:gd name="T7" fmla="*/ 0 h 531"/>
              <a:gd name="T8" fmla="*/ 2147483647 w 614"/>
              <a:gd name="T9" fmla="*/ 2147483647 h 531"/>
              <a:gd name="T10" fmla="*/ 2147483647 w 614"/>
              <a:gd name="T11" fmla="*/ 2147483647 h 531"/>
              <a:gd name="T12" fmla="*/ 2147483647 w 614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4"/>
              <a:gd name="T22" fmla="*/ 0 h 531"/>
              <a:gd name="T23" fmla="*/ 614 w 614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4" h="531">
                <a:moveTo>
                  <a:pt x="153" y="530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3" y="265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9464" name="Freeform 7"/>
          <p:cNvSpPr>
            <a:spLocks/>
          </p:cNvSpPr>
          <p:nvPr/>
        </p:nvSpPr>
        <p:spPr bwMode="auto">
          <a:xfrm>
            <a:off x="796259" y="1904237"/>
            <a:ext cx="1579450" cy="981894"/>
          </a:xfrm>
          <a:custGeom>
            <a:avLst/>
            <a:gdLst>
              <a:gd name="T0" fmla="*/ 2147483647 w 613"/>
              <a:gd name="T1" fmla="*/ 2147483647 h 532"/>
              <a:gd name="T2" fmla="*/ 0 w 613"/>
              <a:gd name="T3" fmla="*/ 2147483647 h 532"/>
              <a:gd name="T4" fmla="*/ 2147483647 w 613"/>
              <a:gd name="T5" fmla="*/ 0 h 532"/>
              <a:gd name="T6" fmla="*/ 2147483647 w 613"/>
              <a:gd name="T7" fmla="*/ 0 h 532"/>
              <a:gd name="T8" fmla="*/ 2147483647 w 613"/>
              <a:gd name="T9" fmla="*/ 2147483647 h 532"/>
              <a:gd name="T10" fmla="*/ 2147483647 w 613"/>
              <a:gd name="T11" fmla="*/ 2147483647 h 532"/>
              <a:gd name="T12" fmla="*/ 2147483647 w 613"/>
              <a:gd name="T13" fmla="*/ 2147483647 h 5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2"/>
              <a:gd name="T23" fmla="*/ 613 w 613"/>
              <a:gd name="T24" fmla="*/ 532 h 5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2">
                <a:moveTo>
                  <a:pt x="153" y="531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2" y="265"/>
                </a:lnTo>
                <a:lnTo>
                  <a:pt x="459" y="531"/>
                </a:lnTo>
                <a:lnTo>
                  <a:pt x="153" y="531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9465" name="Freeform 8"/>
          <p:cNvSpPr>
            <a:spLocks/>
          </p:cNvSpPr>
          <p:nvPr/>
        </p:nvSpPr>
        <p:spPr bwMode="auto">
          <a:xfrm>
            <a:off x="796259" y="2886132"/>
            <a:ext cx="1579450" cy="973393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2" y="265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9466" name="Freeform 9"/>
          <p:cNvSpPr>
            <a:spLocks/>
          </p:cNvSpPr>
          <p:nvPr/>
        </p:nvSpPr>
        <p:spPr bwMode="auto">
          <a:xfrm>
            <a:off x="1978626" y="3366452"/>
            <a:ext cx="1583886" cy="981894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4"/>
                </a:lnTo>
                <a:lnTo>
                  <a:pt x="153" y="0"/>
                </a:lnTo>
                <a:lnTo>
                  <a:pt x="459" y="0"/>
                </a:lnTo>
                <a:lnTo>
                  <a:pt x="612" y="264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9467" name="Freeform 10"/>
          <p:cNvSpPr>
            <a:spLocks/>
          </p:cNvSpPr>
          <p:nvPr/>
        </p:nvSpPr>
        <p:spPr bwMode="auto">
          <a:xfrm>
            <a:off x="1978626" y="2395184"/>
            <a:ext cx="1583886" cy="977643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2" y="265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9468" name="Freeform 11"/>
          <p:cNvSpPr>
            <a:spLocks/>
          </p:cNvSpPr>
          <p:nvPr/>
        </p:nvSpPr>
        <p:spPr bwMode="auto">
          <a:xfrm>
            <a:off x="3419572" y="3228305"/>
            <a:ext cx="422449" cy="428794"/>
          </a:xfrm>
          <a:custGeom>
            <a:avLst/>
            <a:gdLst>
              <a:gd name="T0" fmla="*/ 2147483647 w 246"/>
              <a:gd name="T1" fmla="*/ 2147483647 h 295"/>
              <a:gd name="T2" fmla="*/ 2147483647 w 246"/>
              <a:gd name="T3" fmla="*/ 2147483647 h 295"/>
              <a:gd name="T4" fmla="*/ 2147483647 w 246"/>
              <a:gd name="T5" fmla="*/ 2147483647 h 295"/>
              <a:gd name="T6" fmla="*/ 2147483647 w 246"/>
              <a:gd name="T7" fmla="*/ 2147483647 h 295"/>
              <a:gd name="T8" fmla="*/ 2147483647 w 246"/>
              <a:gd name="T9" fmla="*/ 2147483647 h 295"/>
              <a:gd name="T10" fmla="*/ 2147483647 w 246"/>
              <a:gd name="T11" fmla="*/ 0 h 295"/>
              <a:gd name="T12" fmla="*/ 0 w 246"/>
              <a:gd name="T13" fmla="*/ 2147483647 h 295"/>
              <a:gd name="T14" fmla="*/ 2147483647 w 246"/>
              <a:gd name="T15" fmla="*/ 2147483647 h 295"/>
              <a:gd name="T16" fmla="*/ 2147483647 w 246"/>
              <a:gd name="T17" fmla="*/ 2147483647 h 295"/>
              <a:gd name="T18" fmla="*/ 2147483647 w 246"/>
              <a:gd name="T19" fmla="*/ 2147483647 h 295"/>
              <a:gd name="T20" fmla="*/ 2147483647 w 246"/>
              <a:gd name="T21" fmla="*/ 2147483647 h 295"/>
              <a:gd name="T22" fmla="*/ 2147483647 w 246"/>
              <a:gd name="T23" fmla="*/ 2147483647 h 295"/>
              <a:gd name="T24" fmla="*/ 2147483647 w 246"/>
              <a:gd name="T25" fmla="*/ 2147483647 h 295"/>
              <a:gd name="T26" fmla="*/ 2147483647 w 246"/>
              <a:gd name="T27" fmla="*/ 2147483647 h 295"/>
              <a:gd name="T28" fmla="*/ 2147483647 w 246"/>
              <a:gd name="T29" fmla="*/ 2147483647 h 295"/>
              <a:gd name="T30" fmla="*/ 2147483647 w 246"/>
              <a:gd name="T31" fmla="*/ 2147483647 h 295"/>
              <a:gd name="T32" fmla="*/ 2147483647 w 246"/>
              <a:gd name="T33" fmla="*/ 2147483647 h 295"/>
              <a:gd name="T34" fmla="*/ 2147483647 w 246"/>
              <a:gd name="T35" fmla="*/ 2147483647 h 295"/>
              <a:gd name="T36" fmla="*/ 2147483647 w 246"/>
              <a:gd name="T37" fmla="*/ 2147483647 h 295"/>
              <a:gd name="T38" fmla="*/ 2147483647 w 246"/>
              <a:gd name="T39" fmla="*/ 2147483647 h 295"/>
              <a:gd name="T40" fmla="*/ 2147483647 w 246"/>
              <a:gd name="T41" fmla="*/ 2147483647 h 295"/>
              <a:gd name="T42" fmla="*/ 2147483647 w 246"/>
              <a:gd name="T43" fmla="*/ 2147483647 h 295"/>
              <a:gd name="T44" fmla="*/ 2147483647 w 246"/>
              <a:gd name="T45" fmla="*/ 2147483647 h 295"/>
              <a:gd name="T46" fmla="*/ 2147483647 w 246"/>
              <a:gd name="T47" fmla="*/ 2147483647 h 295"/>
              <a:gd name="T48" fmla="*/ 2147483647 w 246"/>
              <a:gd name="T49" fmla="*/ 2147483647 h 295"/>
              <a:gd name="T50" fmla="*/ 2147483647 w 246"/>
              <a:gd name="T51" fmla="*/ 2147483647 h 295"/>
              <a:gd name="T52" fmla="*/ 2147483647 w 246"/>
              <a:gd name="T53" fmla="*/ 2147483647 h 295"/>
              <a:gd name="T54" fmla="*/ 2147483647 w 246"/>
              <a:gd name="T55" fmla="*/ 2147483647 h 295"/>
              <a:gd name="T56" fmla="*/ 2147483647 w 246"/>
              <a:gd name="T57" fmla="*/ 2147483647 h 295"/>
              <a:gd name="T58" fmla="*/ 2147483647 w 246"/>
              <a:gd name="T59" fmla="*/ 2147483647 h 295"/>
              <a:gd name="T60" fmla="*/ 2147483647 w 246"/>
              <a:gd name="T61" fmla="*/ 2147483647 h 295"/>
              <a:gd name="T62" fmla="*/ 2147483647 w 246"/>
              <a:gd name="T63" fmla="*/ 2147483647 h 295"/>
              <a:gd name="T64" fmla="*/ 2147483647 w 246"/>
              <a:gd name="T65" fmla="*/ 2147483647 h 295"/>
              <a:gd name="T66" fmla="*/ 2147483647 w 246"/>
              <a:gd name="T67" fmla="*/ 2147483647 h 295"/>
              <a:gd name="T68" fmla="*/ 2147483647 w 246"/>
              <a:gd name="T69" fmla="*/ 2147483647 h 295"/>
              <a:gd name="T70" fmla="*/ 2147483647 w 246"/>
              <a:gd name="T71" fmla="*/ 2147483647 h 295"/>
              <a:gd name="T72" fmla="*/ 2147483647 w 246"/>
              <a:gd name="T73" fmla="*/ 2147483647 h 295"/>
              <a:gd name="T74" fmla="*/ 2147483647 w 246"/>
              <a:gd name="T75" fmla="*/ 2147483647 h 295"/>
              <a:gd name="T76" fmla="*/ 2147483647 w 246"/>
              <a:gd name="T77" fmla="*/ 2147483647 h 295"/>
              <a:gd name="T78" fmla="*/ 2147483647 w 246"/>
              <a:gd name="T79" fmla="*/ 2147483647 h 295"/>
              <a:gd name="T80" fmla="*/ 2147483647 w 246"/>
              <a:gd name="T81" fmla="*/ 2147483647 h 29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6"/>
              <a:gd name="T124" fmla="*/ 0 h 295"/>
              <a:gd name="T125" fmla="*/ 246 w 246"/>
              <a:gd name="T126" fmla="*/ 295 h 29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6" h="295">
                <a:moveTo>
                  <a:pt x="140" y="125"/>
                </a:moveTo>
                <a:lnTo>
                  <a:pt x="155" y="114"/>
                </a:lnTo>
                <a:lnTo>
                  <a:pt x="140" y="50"/>
                </a:lnTo>
                <a:lnTo>
                  <a:pt x="144" y="51"/>
                </a:lnTo>
                <a:lnTo>
                  <a:pt x="132" y="2"/>
                </a:lnTo>
                <a:lnTo>
                  <a:pt x="119" y="0"/>
                </a:lnTo>
                <a:lnTo>
                  <a:pt x="0" y="83"/>
                </a:lnTo>
                <a:lnTo>
                  <a:pt x="27" y="193"/>
                </a:lnTo>
                <a:lnTo>
                  <a:pt x="36" y="197"/>
                </a:lnTo>
                <a:lnTo>
                  <a:pt x="33" y="200"/>
                </a:lnTo>
                <a:lnTo>
                  <a:pt x="33" y="216"/>
                </a:lnTo>
                <a:lnTo>
                  <a:pt x="31" y="217"/>
                </a:lnTo>
                <a:lnTo>
                  <a:pt x="30" y="217"/>
                </a:lnTo>
                <a:lnTo>
                  <a:pt x="30" y="219"/>
                </a:lnTo>
                <a:lnTo>
                  <a:pt x="29" y="222"/>
                </a:lnTo>
                <a:lnTo>
                  <a:pt x="30" y="227"/>
                </a:lnTo>
                <a:lnTo>
                  <a:pt x="32" y="232"/>
                </a:lnTo>
                <a:lnTo>
                  <a:pt x="35" y="235"/>
                </a:lnTo>
                <a:lnTo>
                  <a:pt x="38" y="235"/>
                </a:lnTo>
                <a:lnTo>
                  <a:pt x="39" y="236"/>
                </a:lnTo>
                <a:lnTo>
                  <a:pt x="40" y="235"/>
                </a:lnTo>
                <a:lnTo>
                  <a:pt x="44" y="233"/>
                </a:lnTo>
                <a:lnTo>
                  <a:pt x="44" y="237"/>
                </a:lnTo>
                <a:lnTo>
                  <a:pt x="126" y="294"/>
                </a:lnTo>
                <a:lnTo>
                  <a:pt x="245" y="210"/>
                </a:lnTo>
                <a:lnTo>
                  <a:pt x="245" y="200"/>
                </a:lnTo>
                <a:lnTo>
                  <a:pt x="210" y="176"/>
                </a:lnTo>
                <a:lnTo>
                  <a:pt x="210" y="171"/>
                </a:lnTo>
                <a:lnTo>
                  <a:pt x="164" y="138"/>
                </a:lnTo>
                <a:lnTo>
                  <a:pt x="158" y="143"/>
                </a:lnTo>
                <a:lnTo>
                  <a:pt x="158" y="137"/>
                </a:lnTo>
                <a:lnTo>
                  <a:pt x="157" y="136"/>
                </a:lnTo>
                <a:lnTo>
                  <a:pt x="157" y="133"/>
                </a:lnTo>
                <a:lnTo>
                  <a:pt x="157" y="131"/>
                </a:lnTo>
                <a:lnTo>
                  <a:pt x="156" y="130"/>
                </a:lnTo>
                <a:lnTo>
                  <a:pt x="155" y="129"/>
                </a:lnTo>
                <a:lnTo>
                  <a:pt x="154" y="129"/>
                </a:lnTo>
                <a:lnTo>
                  <a:pt x="150" y="131"/>
                </a:lnTo>
                <a:lnTo>
                  <a:pt x="140" y="125"/>
                </a:lnTo>
              </a:path>
            </a:pathLst>
          </a:custGeom>
          <a:solidFill>
            <a:srgbClr val="FFFFFF"/>
          </a:solidFill>
          <a:ln w="9525" cap="rnd">
            <a:noFill/>
            <a:round/>
            <a:headEnd/>
            <a:tailEnd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9469" name="Freeform 12"/>
          <p:cNvSpPr>
            <a:spLocks/>
          </p:cNvSpPr>
          <p:nvPr/>
        </p:nvSpPr>
        <p:spPr bwMode="auto">
          <a:xfrm>
            <a:off x="3593569" y="3253809"/>
            <a:ext cx="323876" cy="44632"/>
          </a:xfrm>
          <a:custGeom>
            <a:avLst/>
            <a:gdLst>
              <a:gd name="T0" fmla="*/ 2147483647 w 126"/>
              <a:gd name="T1" fmla="*/ 2147483647 h 26"/>
              <a:gd name="T2" fmla="*/ 2147483647 w 126"/>
              <a:gd name="T3" fmla="*/ 2147483647 h 26"/>
              <a:gd name="T4" fmla="*/ 2147483647 w 126"/>
              <a:gd name="T5" fmla="*/ 2147483647 h 26"/>
              <a:gd name="T6" fmla="*/ 2147483647 w 126"/>
              <a:gd name="T7" fmla="*/ 2147483647 h 26"/>
              <a:gd name="T8" fmla="*/ 2147483647 w 126"/>
              <a:gd name="T9" fmla="*/ 2147483647 h 26"/>
              <a:gd name="T10" fmla="*/ 0 w 126"/>
              <a:gd name="T11" fmla="*/ 0 h 26"/>
              <a:gd name="T12" fmla="*/ 2147483647 w 126"/>
              <a:gd name="T13" fmla="*/ 2147483647 h 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6"/>
              <a:gd name="T22" fmla="*/ 0 h 26"/>
              <a:gd name="T23" fmla="*/ 126 w 126"/>
              <a:gd name="T24" fmla="*/ 26 h 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6" h="26">
                <a:moveTo>
                  <a:pt x="125" y="25"/>
                </a:moveTo>
                <a:lnTo>
                  <a:pt x="84" y="24"/>
                </a:lnTo>
                <a:lnTo>
                  <a:pt x="98" y="11"/>
                </a:lnTo>
                <a:lnTo>
                  <a:pt x="45" y="10"/>
                </a:lnTo>
                <a:lnTo>
                  <a:pt x="54" y="1"/>
                </a:lnTo>
                <a:lnTo>
                  <a:pt x="0" y="0"/>
                </a:lnTo>
                <a:lnTo>
                  <a:pt x="125" y="25"/>
                </a:lnTo>
              </a:path>
            </a:pathLst>
          </a:custGeom>
          <a:solidFill>
            <a:srgbClr val="FFFFFF"/>
          </a:solidFill>
          <a:ln w="9525" cap="rnd">
            <a:noFill/>
            <a:round/>
            <a:headEnd/>
            <a:tailEnd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pic>
        <p:nvPicPr>
          <p:cNvPr id="19473" name="Picture 41" descr="C:\Program Files\Common Files\Microsoft Shared\Clipart\cagcat50\TN00332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6690" y="2514201"/>
            <a:ext cx="525743" cy="28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4" name="Line 42"/>
          <p:cNvSpPr>
            <a:spLocks noChangeShapeType="1"/>
          </p:cNvSpPr>
          <p:nvPr/>
        </p:nvSpPr>
        <p:spPr bwMode="auto">
          <a:xfrm flipH="1">
            <a:off x="2191587" y="2458942"/>
            <a:ext cx="2219" cy="82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1499467" y="3153920"/>
            <a:ext cx="230706" cy="286916"/>
            <a:chOff x="4131511" y="2844436"/>
            <a:chExt cx="200025" cy="241664"/>
          </a:xfrm>
        </p:grpSpPr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5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5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8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5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5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4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5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697366" y="3715002"/>
            <a:ext cx="230706" cy="286916"/>
            <a:chOff x="4131511" y="2844436"/>
            <a:chExt cx="200025" cy="241664"/>
          </a:xfrm>
        </p:grpSpPr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4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4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4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4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13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3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4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94" name="Rectangle 93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106"/>
          <p:cNvGrpSpPr>
            <a:grpSpLocks/>
          </p:cNvGrpSpPr>
          <p:nvPr/>
        </p:nvGrpSpPr>
        <p:grpSpPr bwMode="auto">
          <a:xfrm>
            <a:off x="3868643" y="3230431"/>
            <a:ext cx="230706" cy="286916"/>
            <a:chOff x="4131511" y="2844436"/>
            <a:chExt cx="200025" cy="241664"/>
          </a:xfrm>
        </p:grpSpPr>
        <p:grpSp>
          <p:nvGrpSpPr>
            <p:cNvPr id="15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3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3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16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3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3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17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2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3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105" name="Rectangle 104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3868643" y="2286793"/>
            <a:ext cx="230706" cy="286916"/>
            <a:chOff x="4131511" y="2844436"/>
            <a:chExt cx="200025" cy="241664"/>
          </a:xfrm>
        </p:grpSpPr>
        <p:grpSp>
          <p:nvGrpSpPr>
            <p:cNvPr id="19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2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2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20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2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2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21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1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2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116" name="Rectangle 115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176"/>
          <p:cNvGrpSpPr>
            <a:grpSpLocks/>
          </p:cNvGrpSpPr>
          <p:nvPr/>
        </p:nvGrpSpPr>
        <p:grpSpPr bwMode="auto">
          <a:xfrm>
            <a:off x="1379678" y="2299545"/>
            <a:ext cx="230706" cy="286916"/>
            <a:chOff x="4131511" y="2844436"/>
            <a:chExt cx="200025" cy="241664"/>
          </a:xfrm>
        </p:grpSpPr>
        <p:grpSp>
          <p:nvGrpSpPr>
            <p:cNvPr id="23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1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1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24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1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1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25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50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1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4143051" y="2971533"/>
              <a:ext cx="171176" cy="1145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 187"/>
          <p:cNvGrpSpPr>
            <a:grpSpLocks/>
          </p:cNvGrpSpPr>
          <p:nvPr/>
        </p:nvGrpSpPr>
        <p:grpSpPr bwMode="auto">
          <a:xfrm>
            <a:off x="2659654" y="2760737"/>
            <a:ext cx="230706" cy="284792"/>
            <a:chOff x="4131511" y="2844436"/>
            <a:chExt cx="200025" cy="241664"/>
          </a:xfrm>
        </p:grpSpPr>
        <p:grpSp>
          <p:nvGrpSpPr>
            <p:cNvPr id="27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0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0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28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50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0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29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949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0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>
              <a:off x="4143051" y="2972482"/>
              <a:ext cx="171175" cy="1136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Group 147"/>
          <p:cNvGrpSpPr/>
          <p:nvPr/>
        </p:nvGrpSpPr>
        <p:grpSpPr>
          <a:xfrm>
            <a:off x="3071499" y="3189188"/>
            <a:ext cx="527962" cy="337924"/>
            <a:chOff x="4220080" y="3422125"/>
            <a:chExt cx="527962" cy="337924"/>
          </a:xfrm>
        </p:grpSpPr>
        <p:pic>
          <p:nvPicPr>
            <p:cNvPr id="19471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2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9482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  <p:sp>
        <p:nvSpPr>
          <p:cNvPr id="19483" name="Line 42"/>
          <p:cNvSpPr>
            <a:spLocks noChangeShapeType="1"/>
          </p:cNvSpPr>
          <p:nvPr/>
        </p:nvSpPr>
        <p:spPr bwMode="auto">
          <a:xfrm flipH="1">
            <a:off x="2120600" y="2458942"/>
            <a:ext cx="2219" cy="82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pic>
        <p:nvPicPr>
          <p:cNvPr id="19485" name="Picture 41" descr="C:\Program Files\Common Files\Microsoft Shared\Clipart\cagcat50\TN00332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9089" y="3158170"/>
            <a:ext cx="525743" cy="28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86" name="Line 15"/>
          <p:cNvSpPr>
            <a:spLocks noChangeShapeType="1"/>
          </p:cNvSpPr>
          <p:nvPr/>
        </p:nvSpPr>
        <p:spPr bwMode="auto">
          <a:xfrm flipH="1">
            <a:off x="2686274" y="3090161"/>
            <a:ext cx="2218" cy="850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31" name="Group 115"/>
          <p:cNvGrpSpPr/>
          <p:nvPr/>
        </p:nvGrpSpPr>
        <p:grpSpPr>
          <a:xfrm>
            <a:off x="3096891" y="1982862"/>
            <a:ext cx="2215056" cy="1238205"/>
            <a:chOff x="1023681" y="2349688"/>
            <a:chExt cx="1585161" cy="924885"/>
          </a:xfrm>
        </p:grpSpPr>
        <p:grpSp>
          <p:nvGrpSpPr>
            <p:cNvPr id="32" name="Group 113"/>
            <p:cNvGrpSpPr/>
            <p:nvPr/>
          </p:nvGrpSpPr>
          <p:grpSpPr>
            <a:xfrm>
              <a:off x="1720640" y="2384705"/>
              <a:ext cx="441403" cy="471077"/>
              <a:chOff x="396797" y="4446346"/>
              <a:chExt cx="441403" cy="471077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96797" y="4446346"/>
                <a:ext cx="441403" cy="471077"/>
              </a:xfrm>
              <a:prstGeom prst="ellipse">
                <a:avLst/>
              </a:prstGeom>
              <a:noFill/>
              <a:ln w="28575">
                <a:solidFill>
                  <a:srgbClr val="99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hangingPunct="0"/>
                <a:endParaRPr lang="en-US" sz="3200" b="1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 flipH="1">
                <a:off x="568323" y="4648200"/>
                <a:ext cx="117475" cy="103974"/>
              </a:xfrm>
              <a:prstGeom prst="rect">
                <a:avLst/>
              </a:prstGeom>
              <a:solidFill>
                <a:srgbClr val="99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hangingPunct="0"/>
                <a:endParaRPr lang="en-US" sz="3200" b="1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 rot="5400000">
                <a:off x="566928" y="4618195"/>
                <a:ext cx="110122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/>
            <p:cNvSpPr txBox="1"/>
            <p:nvPr/>
          </p:nvSpPr>
          <p:spPr>
            <a:xfrm>
              <a:off x="2144012" y="2349688"/>
              <a:ext cx="464830" cy="363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600" b="1" dirty="0">
                  <a:solidFill>
                    <a:srgbClr val="990000"/>
                  </a:solidFill>
                  <a:latin typeface="Calibri"/>
                  <a:cs typeface="+mn-cs"/>
                </a:rPr>
                <a:t>Small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sz="1600" b="1" dirty="0">
                  <a:solidFill>
                    <a:srgbClr val="990000"/>
                  </a:solidFill>
                  <a:latin typeface="Calibri"/>
                  <a:cs typeface="+mn-cs"/>
                </a:rPr>
                <a:t>Cell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1023681" y="2907698"/>
              <a:ext cx="663287" cy="366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FF0000"/>
                  </a:solidFill>
                  <a:latin typeface="Calibri"/>
                  <a:cs typeface="+mn-cs"/>
                </a:rPr>
                <a:t>Dynamic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FF0000"/>
                  </a:solidFill>
                  <a:latin typeface="Calibri"/>
                  <a:cs typeface="+mn-cs"/>
                </a:rPr>
                <a:t>Access</a:t>
              </a:r>
              <a:endParaRPr lang="en-US" sz="1600" b="1" dirty="0">
                <a:solidFill>
                  <a:srgbClr val="FF0000"/>
                </a:solidFill>
                <a:latin typeface="Calibri"/>
                <a:cs typeface="+mn-cs"/>
              </a:endParaRPr>
            </a:p>
          </p:txBody>
        </p:sp>
      </p:grpSp>
      <p:grpSp>
        <p:nvGrpSpPr>
          <p:cNvPr id="33" name="Group 136"/>
          <p:cNvGrpSpPr/>
          <p:nvPr/>
        </p:nvGrpSpPr>
        <p:grpSpPr>
          <a:xfrm>
            <a:off x="2377510" y="1924465"/>
            <a:ext cx="1489812" cy="907803"/>
            <a:chOff x="2739730" y="2083623"/>
            <a:chExt cx="1066154" cy="678084"/>
          </a:xfrm>
        </p:grpSpPr>
        <p:grpSp>
          <p:nvGrpSpPr>
            <p:cNvPr id="34" name="Group 132"/>
            <p:cNvGrpSpPr/>
            <p:nvPr/>
          </p:nvGrpSpPr>
          <p:grpSpPr>
            <a:xfrm>
              <a:off x="2739730" y="2321860"/>
              <a:ext cx="1055912" cy="439847"/>
              <a:chOff x="2761675" y="2321860"/>
              <a:chExt cx="1055912" cy="439847"/>
            </a:xfrm>
          </p:grpSpPr>
          <p:sp>
            <p:nvSpPr>
              <p:cNvPr id="123" name="Rectangle 122"/>
              <p:cNvSpPr/>
              <p:nvPr/>
            </p:nvSpPr>
            <p:spPr bwMode="auto">
              <a:xfrm>
                <a:off x="3557847" y="2434538"/>
                <a:ext cx="103078" cy="6482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32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Group 131"/>
              <p:cNvGrpSpPr/>
              <p:nvPr/>
            </p:nvGrpSpPr>
            <p:grpSpPr>
              <a:xfrm>
                <a:off x="2761675" y="2321860"/>
                <a:ext cx="1055912" cy="439847"/>
                <a:chOff x="2761675" y="2321860"/>
                <a:chExt cx="1055912" cy="439847"/>
              </a:xfrm>
            </p:grpSpPr>
            <p:grpSp>
              <p:nvGrpSpPr>
                <p:cNvPr id="36" name="Group 31"/>
                <p:cNvGrpSpPr>
                  <a:grpSpLocks/>
                </p:cNvGrpSpPr>
                <p:nvPr/>
              </p:nvGrpSpPr>
              <p:grpSpPr bwMode="auto">
                <a:xfrm>
                  <a:off x="3579888" y="2321860"/>
                  <a:ext cx="55023" cy="106995"/>
                  <a:chOff x="5127" y="3283"/>
                  <a:chExt cx="54" cy="85"/>
                </a:xfrm>
                <a:solidFill>
                  <a:srgbClr val="7030A0"/>
                </a:solidFill>
              </p:grpSpPr>
              <p:sp>
                <p:nvSpPr>
                  <p:cNvPr id="126" name="Line 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53" y="3323"/>
                    <a:ext cx="2" cy="45"/>
                  </a:xfrm>
                  <a:prstGeom prst="line">
                    <a:avLst/>
                  </a:prstGeom>
                  <a:grpFill/>
                  <a:ln w="12700">
                    <a:solidFill>
                      <a:srgbClr val="7030A0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  <p:sp>
                <p:nvSpPr>
                  <p:cNvPr id="128" name="AutoShape 3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127" y="3283"/>
                    <a:ext cx="54" cy="63"/>
                  </a:xfrm>
                  <a:prstGeom prst="triangle">
                    <a:avLst>
                      <a:gd name="adj" fmla="val 50000"/>
                    </a:avLst>
                  </a:prstGeom>
                  <a:grpFill/>
                  <a:ln w="12700">
                    <a:solidFill>
                      <a:srgbClr val="7030A0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</p:grpSp>
            <p:sp>
              <p:nvSpPr>
                <p:cNvPr id="131" name="TextBox 130"/>
                <p:cNvSpPr txBox="1"/>
                <p:nvPr/>
              </p:nvSpPr>
              <p:spPr>
                <a:xfrm>
                  <a:off x="3397131" y="2460561"/>
                  <a:ext cx="420456" cy="2298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eaLnBrk="0" hangingPunct="0"/>
                  <a:r>
                    <a:rPr lang="en-US" sz="1400" b="1" dirty="0">
                      <a:solidFill>
                        <a:srgbClr val="7030A0"/>
                      </a:solidFill>
                      <a:latin typeface="Calibri"/>
                      <a:cs typeface="+mn-cs"/>
                    </a:rPr>
                    <a:t>Relay</a:t>
                  </a:r>
                </a:p>
              </p:txBody>
            </p:sp>
            <p:sp>
              <p:nvSpPr>
                <p:cNvPr id="208" name="TextBox 207"/>
                <p:cNvSpPr txBox="1"/>
                <p:nvPr/>
              </p:nvSpPr>
              <p:spPr>
                <a:xfrm>
                  <a:off x="2761675" y="2403073"/>
                  <a:ext cx="595559" cy="3586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</a:pPr>
                  <a:r>
                    <a:rPr lang="en-US" sz="1400" b="1" dirty="0" smtClean="0">
                      <a:solidFill>
                        <a:prstClr val="black"/>
                      </a:solidFill>
                      <a:latin typeface="Calibri"/>
                      <a:cs typeface="+mn-cs"/>
                    </a:rPr>
                    <a:t>Massive </a:t>
                  </a:r>
                </a:p>
                <a:p>
                  <a:pPr algn="ctr" eaLnBrk="0" hangingPunct="0">
                    <a:lnSpc>
                      <a:spcPct val="90000"/>
                    </a:lnSpc>
                  </a:pPr>
                  <a:r>
                    <a:rPr lang="en-US" sz="1400" b="1" dirty="0" smtClean="0">
                      <a:solidFill>
                        <a:prstClr val="black"/>
                      </a:solidFill>
                      <a:latin typeface="Calibri"/>
                      <a:cs typeface="+mn-cs"/>
                    </a:rPr>
                    <a:t>MIMO</a:t>
                  </a:r>
                  <a:endParaRPr lang="en-US" sz="1400" b="1" dirty="0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</p:grpSp>
        </p:grpSp>
        <p:cxnSp>
          <p:nvCxnSpPr>
            <p:cNvPr id="136" name="Straight Connector 135"/>
            <p:cNvCxnSpPr>
              <a:stCxn id="128" idx="4"/>
              <a:endCxn id="19524" idx="2"/>
            </p:cNvCxnSpPr>
            <p:nvPr/>
          </p:nvCxnSpPr>
          <p:spPr>
            <a:xfrm rot="16200000" flipH="1">
              <a:off x="3698898" y="2235928"/>
              <a:ext cx="21054" cy="192919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28" idx="3"/>
              <a:endCxn id="177" idx="1"/>
            </p:cNvCxnSpPr>
            <p:nvPr/>
          </p:nvCxnSpPr>
          <p:spPr>
            <a:xfrm flipV="1">
              <a:off x="3585454" y="2083623"/>
              <a:ext cx="15236" cy="238237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61"/>
          <p:cNvGrpSpPr/>
          <p:nvPr/>
        </p:nvGrpSpPr>
        <p:grpSpPr>
          <a:xfrm>
            <a:off x="3493720" y="3022613"/>
            <a:ext cx="1748004" cy="772222"/>
            <a:chOff x="4499565" y="3218558"/>
            <a:chExt cx="1748004" cy="772222"/>
          </a:xfrm>
        </p:grpSpPr>
        <p:grpSp>
          <p:nvGrpSpPr>
            <p:cNvPr id="38" name="Group 141"/>
            <p:cNvGrpSpPr/>
            <p:nvPr/>
          </p:nvGrpSpPr>
          <p:grpSpPr>
            <a:xfrm>
              <a:off x="5235687" y="3218558"/>
              <a:ext cx="144038" cy="237685"/>
              <a:chOff x="6989724" y="2896505"/>
              <a:chExt cx="144038" cy="237685"/>
            </a:xfrm>
          </p:grpSpPr>
          <p:sp>
            <p:nvSpPr>
              <p:cNvPr id="134" name="Rectangle 133"/>
              <p:cNvSpPr/>
              <p:nvPr/>
            </p:nvSpPr>
            <p:spPr bwMode="auto">
              <a:xfrm>
                <a:off x="6989724" y="3047408"/>
                <a:ext cx="144038" cy="86782"/>
              </a:xfrm>
              <a:prstGeom prst="rect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32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" name="Group 31"/>
              <p:cNvGrpSpPr>
                <a:grpSpLocks/>
              </p:cNvGrpSpPr>
              <p:nvPr/>
            </p:nvGrpSpPr>
            <p:grpSpPr bwMode="auto">
              <a:xfrm>
                <a:off x="7020922" y="2896505"/>
                <a:ext cx="76892" cy="143241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40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41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00"/>
                </a:solidFill>
                <a:ln w="12700">
                  <a:solidFill>
                    <a:srgbClr val="00CC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</p:grpSp>
        </p:grpSp>
        <p:sp>
          <p:nvSpPr>
            <p:cNvPr id="139" name="TextBox 138"/>
            <p:cNvSpPr txBox="1"/>
            <p:nvPr/>
          </p:nvSpPr>
          <p:spPr>
            <a:xfrm>
              <a:off x="5223891" y="3467560"/>
              <a:ext cx="10236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rgbClr val="00CC00"/>
                  </a:solidFill>
                  <a:latin typeface="Calibri"/>
                  <a:cs typeface="+mn-cs"/>
                </a:rPr>
                <a:t>Distributed</a:t>
              </a:r>
            </a:p>
            <a:p>
              <a:pPr algn="ctr" eaLnBrk="0" hangingPunct="0"/>
              <a:r>
                <a:rPr lang="en-US" sz="1400" b="1" dirty="0" smtClean="0">
                  <a:solidFill>
                    <a:srgbClr val="00CC00"/>
                  </a:solidFill>
                  <a:latin typeface="Calibri"/>
                  <a:cs typeface="+mn-cs"/>
                </a:rPr>
                <a:t>Antennas</a:t>
              </a:r>
              <a:endParaRPr lang="en-US" sz="1400" b="1" dirty="0">
                <a:solidFill>
                  <a:srgbClr val="00CC00"/>
                </a:solidFill>
                <a:latin typeface="Calibri"/>
                <a:cs typeface="+mn-cs"/>
              </a:endParaRPr>
            </a:p>
          </p:txBody>
        </p:sp>
        <p:grpSp>
          <p:nvGrpSpPr>
            <p:cNvPr id="40" name="Group 142"/>
            <p:cNvGrpSpPr/>
            <p:nvPr/>
          </p:nvGrpSpPr>
          <p:grpSpPr>
            <a:xfrm>
              <a:off x="5175302" y="3750521"/>
              <a:ext cx="144038" cy="237685"/>
              <a:chOff x="6989724" y="2896505"/>
              <a:chExt cx="144038" cy="237685"/>
            </a:xfrm>
          </p:grpSpPr>
          <p:sp>
            <p:nvSpPr>
              <p:cNvPr id="144" name="Rectangle 143"/>
              <p:cNvSpPr/>
              <p:nvPr/>
            </p:nvSpPr>
            <p:spPr bwMode="auto">
              <a:xfrm>
                <a:off x="6989724" y="3047408"/>
                <a:ext cx="144038" cy="86782"/>
              </a:xfrm>
              <a:prstGeom prst="rect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32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Group 31"/>
              <p:cNvGrpSpPr>
                <a:grpSpLocks/>
              </p:cNvGrpSpPr>
              <p:nvPr/>
            </p:nvGrpSpPr>
            <p:grpSpPr bwMode="auto">
              <a:xfrm>
                <a:off x="7021302" y="2896467"/>
                <a:ext cx="76896" cy="143240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46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47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00"/>
                </a:solidFill>
                <a:ln w="12700">
                  <a:solidFill>
                    <a:srgbClr val="00CC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</p:grpSp>
        </p:grpSp>
        <p:grpSp>
          <p:nvGrpSpPr>
            <p:cNvPr id="42" name="Group 148"/>
            <p:cNvGrpSpPr/>
            <p:nvPr/>
          </p:nvGrpSpPr>
          <p:grpSpPr>
            <a:xfrm>
              <a:off x="4499565" y="3488853"/>
              <a:ext cx="144038" cy="237685"/>
              <a:chOff x="6989724" y="2896505"/>
              <a:chExt cx="144038" cy="237685"/>
            </a:xfrm>
          </p:grpSpPr>
          <p:sp>
            <p:nvSpPr>
              <p:cNvPr id="150" name="Rectangle 149"/>
              <p:cNvSpPr/>
              <p:nvPr/>
            </p:nvSpPr>
            <p:spPr bwMode="auto">
              <a:xfrm>
                <a:off x="6989724" y="3047408"/>
                <a:ext cx="144038" cy="86782"/>
              </a:xfrm>
              <a:prstGeom prst="rect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32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3" name="Group 31"/>
              <p:cNvGrpSpPr>
                <a:grpSpLocks/>
              </p:cNvGrpSpPr>
              <p:nvPr/>
            </p:nvGrpSpPr>
            <p:grpSpPr bwMode="auto">
              <a:xfrm>
                <a:off x="7021302" y="2896467"/>
                <a:ext cx="76896" cy="143240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54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55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00"/>
                </a:solidFill>
                <a:ln w="12700">
                  <a:solidFill>
                    <a:srgbClr val="00CC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</p:grpSp>
        </p:grpSp>
        <p:sp>
          <p:nvSpPr>
            <p:cNvPr id="157" name="Freeform 156"/>
            <p:cNvSpPr/>
            <p:nvPr/>
          </p:nvSpPr>
          <p:spPr>
            <a:xfrm>
              <a:off x="5096372" y="3456317"/>
              <a:ext cx="205998" cy="162280"/>
            </a:xfrm>
            <a:custGeom>
              <a:avLst/>
              <a:gdLst>
                <a:gd name="connsiteX0" fmla="*/ 228121 w 228121"/>
                <a:gd name="connsiteY0" fmla="*/ 0 h 168694"/>
                <a:gd name="connsiteX1" fmla="*/ 136106 w 228121"/>
                <a:gd name="connsiteY1" fmla="*/ 51758 h 168694"/>
                <a:gd name="connsiteX2" fmla="*/ 136106 w 228121"/>
                <a:gd name="connsiteY2" fmla="*/ 51758 h 168694"/>
                <a:gd name="connsiteX3" fmla="*/ 101600 w 228121"/>
                <a:gd name="connsiteY3" fmla="*/ 115019 h 168694"/>
                <a:gd name="connsiteX4" fmla="*/ 15336 w 228121"/>
                <a:gd name="connsiteY4" fmla="*/ 161026 h 168694"/>
                <a:gd name="connsiteX5" fmla="*/ 9585 w 228121"/>
                <a:gd name="connsiteY5" fmla="*/ 161026 h 16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121" h="168694">
                  <a:moveTo>
                    <a:pt x="228121" y="0"/>
                  </a:moveTo>
                  <a:lnTo>
                    <a:pt x="136106" y="51758"/>
                  </a:lnTo>
                  <a:lnTo>
                    <a:pt x="136106" y="51758"/>
                  </a:lnTo>
                  <a:cubicBezTo>
                    <a:pt x="130355" y="62302"/>
                    <a:pt x="121728" y="96808"/>
                    <a:pt x="101600" y="115019"/>
                  </a:cubicBezTo>
                  <a:cubicBezTo>
                    <a:pt x="81472" y="133230"/>
                    <a:pt x="30672" y="153358"/>
                    <a:pt x="15336" y="161026"/>
                  </a:cubicBezTo>
                  <a:cubicBezTo>
                    <a:pt x="0" y="168694"/>
                    <a:pt x="4792" y="164860"/>
                    <a:pt x="9585" y="161026"/>
                  </a:cubicBezTo>
                </a:path>
              </a:pathLst>
            </a:cu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en-US" sz="3200" b="1">
                <a:solidFill>
                  <a:prstClr val="black"/>
                </a:solidFill>
              </a:endParaRPr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4992364" y="3726938"/>
              <a:ext cx="169012" cy="203682"/>
            </a:xfrm>
            <a:custGeom>
              <a:avLst/>
              <a:gdLst>
                <a:gd name="connsiteX0" fmla="*/ 0 w 169012"/>
                <a:gd name="connsiteY0" fmla="*/ 0 h 203682"/>
                <a:gd name="connsiteX1" fmla="*/ 69338 w 169012"/>
                <a:gd name="connsiteY1" fmla="*/ 34670 h 203682"/>
                <a:gd name="connsiteX2" fmla="*/ 95340 w 169012"/>
                <a:gd name="connsiteY2" fmla="*/ 125676 h 203682"/>
                <a:gd name="connsiteX3" fmla="*/ 169012 w 169012"/>
                <a:gd name="connsiteY3" fmla="*/ 203682 h 20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12" h="203682">
                  <a:moveTo>
                    <a:pt x="0" y="0"/>
                  </a:moveTo>
                  <a:cubicBezTo>
                    <a:pt x="26724" y="6862"/>
                    <a:pt x="53448" y="13724"/>
                    <a:pt x="69338" y="34670"/>
                  </a:cubicBezTo>
                  <a:cubicBezTo>
                    <a:pt x="85228" y="55616"/>
                    <a:pt x="78728" y="97507"/>
                    <a:pt x="95340" y="125676"/>
                  </a:cubicBezTo>
                  <a:cubicBezTo>
                    <a:pt x="111952" y="153845"/>
                    <a:pt x="140482" y="178763"/>
                    <a:pt x="169012" y="203682"/>
                  </a:cubicBezTo>
                </a:path>
              </a:pathLst>
            </a:cu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en-US" sz="3200" b="1">
                <a:solidFill>
                  <a:prstClr val="black"/>
                </a:solidFill>
              </a:endParaRP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4654339" y="3626542"/>
              <a:ext cx="225350" cy="65727"/>
            </a:xfrm>
            <a:custGeom>
              <a:avLst/>
              <a:gdLst>
                <a:gd name="connsiteX0" fmla="*/ 0 w 225350"/>
                <a:gd name="connsiteY0" fmla="*/ 65727 h 65727"/>
                <a:gd name="connsiteX1" fmla="*/ 69339 w 225350"/>
                <a:gd name="connsiteY1" fmla="*/ 5056 h 65727"/>
                <a:gd name="connsiteX2" fmla="*/ 225350 w 225350"/>
                <a:gd name="connsiteY2" fmla="*/ 35392 h 6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350" h="65727">
                  <a:moveTo>
                    <a:pt x="0" y="65727"/>
                  </a:moveTo>
                  <a:cubicBezTo>
                    <a:pt x="15890" y="37919"/>
                    <a:pt x="31781" y="10112"/>
                    <a:pt x="69339" y="5056"/>
                  </a:cubicBezTo>
                  <a:cubicBezTo>
                    <a:pt x="106897" y="0"/>
                    <a:pt x="166123" y="17696"/>
                    <a:pt x="225350" y="35392"/>
                  </a:cubicBezTo>
                </a:path>
              </a:pathLst>
            </a:cu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hangingPunct="0"/>
              <a:endParaRPr lang="en-US" sz="3200" b="1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173"/>
          <p:cNvGrpSpPr/>
          <p:nvPr/>
        </p:nvGrpSpPr>
        <p:grpSpPr>
          <a:xfrm>
            <a:off x="778349" y="1472740"/>
            <a:ext cx="2316097" cy="2260064"/>
            <a:chOff x="1784193" y="1691263"/>
            <a:chExt cx="2316097" cy="2260064"/>
          </a:xfrm>
        </p:grpSpPr>
        <p:grpSp>
          <p:nvGrpSpPr>
            <p:cNvPr id="45" name="Group 156"/>
            <p:cNvGrpSpPr>
              <a:grpSpLocks/>
            </p:cNvGrpSpPr>
            <p:nvPr/>
          </p:nvGrpSpPr>
          <p:grpSpPr bwMode="auto">
            <a:xfrm>
              <a:off x="2600700" y="2034296"/>
              <a:ext cx="1118037" cy="1275187"/>
              <a:chOff x="3495880" y="2020056"/>
              <a:chExt cx="800100" cy="951744"/>
            </a:xfrm>
          </p:grpSpPr>
          <p:sp>
            <p:nvSpPr>
              <p:cNvPr id="19555" name="Line 43"/>
              <p:cNvSpPr>
                <a:spLocks noChangeShapeType="1"/>
              </p:cNvSpPr>
              <p:nvPr/>
            </p:nvSpPr>
            <p:spPr bwMode="auto">
              <a:xfrm>
                <a:off x="3495880" y="2391531"/>
                <a:ext cx="390525" cy="10160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56" name="Line 44"/>
              <p:cNvSpPr>
                <a:spLocks noChangeShapeType="1"/>
              </p:cNvSpPr>
              <p:nvPr/>
            </p:nvSpPr>
            <p:spPr bwMode="auto">
              <a:xfrm flipV="1">
                <a:off x="3946730" y="2020056"/>
                <a:ext cx="349250" cy="45085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557" name="Line 45"/>
              <p:cNvSpPr>
                <a:spLocks noChangeShapeType="1"/>
              </p:cNvSpPr>
              <p:nvPr/>
            </p:nvSpPr>
            <p:spPr bwMode="auto">
              <a:xfrm flipH="1">
                <a:off x="3558747" y="2509006"/>
                <a:ext cx="392746" cy="462794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46" name="Group 167"/>
            <p:cNvGrpSpPr/>
            <p:nvPr/>
          </p:nvGrpSpPr>
          <p:grpSpPr>
            <a:xfrm>
              <a:off x="1784193" y="1691263"/>
              <a:ext cx="2316097" cy="2260064"/>
              <a:chOff x="1784193" y="1691263"/>
              <a:chExt cx="2316097" cy="2260064"/>
            </a:xfrm>
          </p:grpSpPr>
          <p:grpSp>
            <p:nvGrpSpPr>
              <p:cNvPr id="47" name="Group 127"/>
              <p:cNvGrpSpPr>
                <a:grpSpLocks/>
              </p:cNvGrpSpPr>
              <p:nvPr/>
            </p:nvGrpSpPr>
            <p:grpSpPr bwMode="auto">
              <a:xfrm>
                <a:off x="2108231" y="2027921"/>
                <a:ext cx="1992059" cy="1923406"/>
                <a:chOff x="3186288" y="1771861"/>
                <a:chExt cx="1425575" cy="1436028"/>
              </a:xfrm>
            </p:grpSpPr>
            <p:sp>
              <p:nvSpPr>
                <p:cNvPr id="19493" name="Oval 47"/>
                <p:cNvSpPr>
                  <a:spLocks noChangeArrowheads="1"/>
                </p:cNvSpPr>
                <p:nvPr/>
              </p:nvSpPr>
              <p:spPr bwMode="auto">
                <a:xfrm rot="-1262261">
                  <a:off x="3186288" y="1771861"/>
                  <a:ext cx="1425575" cy="354629"/>
                </a:xfrm>
                <a:prstGeom prst="ellipse">
                  <a:avLst/>
                </a:prstGeom>
                <a:noFill/>
                <a:ln w="28575">
                  <a:solidFill>
                    <a:srgbClr val="0033CC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9494" name="Oval 47"/>
                <p:cNvSpPr>
                  <a:spLocks noChangeArrowheads="1"/>
                </p:cNvSpPr>
                <p:nvPr/>
              </p:nvSpPr>
              <p:spPr bwMode="auto">
                <a:xfrm rot="-6403564">
                  <a:off x="2905231" y="2428158"/>
                  <a:ext cx="1204832" cy="354629"/>
                </a:xfrm>
                <a:prstGeom prst="ellipse">
                  <a:avLst/>
                </a:prstGeom>
                <a:noFill/>
                <a:ln w="28575">
                  <a:solidFill>
                    <a:srgbClr val="0033CC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</p:grpSp>
          <p:sp>
            <p:nvSpPr>
              <p:cNvPr id="163" name="TextBox 162"/>
              <p:cNvSpPr txBox="1"/>
              <p:nvPr/>
            </p:nvSpPr>
            <p:spPr>
              <a:xfrm>
                <a:off x="1784193" y="1691263"/>
                <a:ext cx="1292341" cy="486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r>
                  <a:rPr lang="en-US" sz="1600" b="1" dirty="0" smtClean="0">
                    <a:solidFill>
                      <a:srgbClr val="0033CC"/>
                    </a:solidFill>
                    <a:latin typeface="Calibri" pitchFamily="34" charset="0"/>
                    <a:cs typeface="Calibri" pitchFamily="34" charset="0"/>
                  </a:rPr>
                  <a:t>Cooperating</a:t>
                </a:r>
              </a:p>
              <a:p>
                <a:pPr algn="ctr" eaLnBrk="0" hangingPunct="0">
                  <a:lnSpc>
                    <a:spcPct val="80000"/>
                  </a:lnSpc>
                </a:pPr>
                <a:r>
                  <a:rPr lang="en-US" sz="1600" b="1" dirty="0" smtClean="0">
                    <a:solidFill>
                      <a:srgbClr val="0033CC"/>
                    </a:solidFill>
                    <a:latin typeface="Calibri" pitchFamily="34" charset="0"/>
                    <a:cs typeface="Calibri" pitchFamily="34" charset="0"/>
                  </a:rPr>
                  <a:t>Transmitters </a:t>
                </a:r>
                <a:endParaRPr lang="en-US" sz="1600" b="1" dirty="0">
                  <a:solidFill>
                    <a:srgbClr val="0033CC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48" name="Group 174"/>
          <p:cNvGrpSpPr/>
          <p:nvPr/>
        </p:nvGrpSpPr>
        <p:grpSpPr>
          <a:xfrm>
            <a:off x="3176855" y="1839453"/>
            <a:ext cx="527962" cy="337924"/>
            <a:chOff x="4220080" y="3422125"/>
            <a:chExt cx="527962" cy="337924"/>
          </a:xfrm>
        </p:grpSpPr>
        <p:pic>
          <p:nvPicPr>
            <p:cNvPr id="176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78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  <p:grpSp>
        <p:nvGrpSpPr>
          <p:cNvPr id="49" name="Group 179"/>
          <p:cNvGrpSpPr/>
          <p:nvPr/>
        </p:nvGrpSpPr>
        <p:grpSpPr>
          <a:xfrm>
            <a:off x="3021141" y="3731201"/>
            <a:ext cx="527962" cy="337924"/>
            <a:chOff x="4220080" y="3422125"/>
            <a:chExt cx="527962" cy="337924"/>
          </a:xfrm>
        </p:grpSpPr>
        <p:pic>
          <p:nvPicPr>
            <p:cNvPr id="181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83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  <p:grpSp>
        <p:nvGrpSpPr>
          <p:cNvPr id="50" name="Group 183"/>
          <p:cNvGrpSpPr/>
          <p:nvPr/>
        </p:nvGrpSpPr>
        <p:grpSpPr>
          <a:xfrm>
            <a:off x="1931151" y="3595366"/>
            <a:ext cx="527962" cy="337924"/>
            <a:chOff x="4220080" y="3422125"/>
            <a:chExt cx="527962" cy="337924"/>
          </a:xfrm>
        </p:grpSpPr>
        <p:pic>
          <p:nvPicPr>
            <p:cNvPr id="185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6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87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  <p:grpSp>
        <p:nvGrpSpPr>
          <p:cNvPr id="52" name="Group 187"/>
          <p:cNvGrpSpPr/>
          <p:nvPr/>
        </p:nvGrpSpPr>
        <p:grpSpPr>
          <a:xfrm>
            <a:off x="847784" y="3158044"/>
            <a:ext cx="527962" cy="337924"/>
            <a:chOff x="4220080" y="3422125"/>
            <a:chExt cx="527962" cy="337924"/>
          </a:xfrm>
        </p:grpSpPr>
        <p:pic>
          <p:nvPicPr>
            <p:cNvPr id="189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0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91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  <p:sp>
        <p:nvSpPr>
          <p:cNvPr id="161" name="TextBox 160"/>
          <p:cNvSpPr txBox="1">
            <a:spLocks noChangeArrowheads="1"/>
          </p:cNvSpPr>
          <p:nvPr/>
        </p:nvSpPr>
        <p:spPr bwMode="auto">
          <a:xfrm>
            <a:off x="5521280" y="1628640"/>
            <a:ext cx="3387466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2800" b="1" i="1" dirty="0">
                <a:solidFill>
                  <a:srgbClr val="0F6FC6"/>
                </a:solidFill>
                <a:latin typeface="Calibri"/>
                <a:cs typeface="+mn-cs"/>
              </a:rPr>
              <a:t>How should cellular</a:t>
            </a:r>
          </a:p>
          <a:p>
            <a:pPr eaLnBrk="0" hangingPunct="0">
              <a:lnSpc>
                <a:spcPct val="90000"/>
              </a:lnSpc>
            </a:pPr>
            <a:r>
              <a:rPr lang="en-US" sz="2800" b="1" i="1" dirty="0">
                <a:solidFill>
                  <a:srgbClr val="0F6FC6"/>
                </a:solidFill>
                <a:latin typeface="Calibri"/>
                <a:cs typeface="+mn-cs"/>
              </a:rPr>
              <a:t>systems be designed?</a:t>
            </a:r>
          </a:p>
        </p:txBody>
      </p:sp>
      <p:sp>
        <p:nvSpPr>
          <p:cNvPr id="162" name="TextBox 161"/>
          <p:cNvSpPr txBox="1">
            <a:spLocks noChangeArrowheads="1"/>
          </p:cNvSpPr>
          <p:nvPr/>
        </p:nvSpPr>
        <p:spPr bwMode="auto">
          <a:xfrm>
            <a:off x="5259366" y="2747758"/>
            <a:ext cx="3818033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2800" b="1" i="1" dirty="0">
                <a:solidFill>
                  <a:srgbClr val="FF0000"/>
                </a:solidFill>
                <a:latin typeface="Calibri"/>
                <a:cs typeface="+mn-cs"/>
              </a:rPr>
              <a:t>Will gains be big or </a:t>
            </a:r>
          </a:p>
          <a:p>
            <a:pPr eaLnBrk="0" hangingPunct="0">
              <a:lnSpc>
                <a:spcPct val="90000"/>
              </a:lnSpc>
            </a:pPr>
            <a:r>
              <a:rPr lang="en-US" sz="2800" b="1" i="1" dirty="0">
                <a:solidFill>
                  <a:srgbClr val="FF0000"/>
                </a:solidFill>
                <a:latin typeface="Calibri"/>
                <a:cs typeface="+mn-cs"/>
              </a:rPr>
              <a:t>incremental; in capacity,</a:t>
            </a:r>
          </a:p>
          <a:p>
            <a:pPr eaLnBrk="0" hangingPunct="0">
              <a:lnSpc>
                <a:spcPct val="90000"/>
              </a:lnSpc>
            </a:pPr>
            <a:r>
              <a:rPr lang="en-US" sz="2800" b="1" i="1" dirty="0">
                <a:solidFill>
                  <a:srgbClr val="FF0000"/>
                </a:solidFill>
                <a:latin typeface="Calibri"/>
                <a:cs typeface="+mn-cs"/>
              </a:rPr>
              <a:t>coverage or energy?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2347279" y="2883039"/>
            <a:ext cx="1228725" cy="565150"/>
            <a:chOff x="2560638" y="2593478"/>
            <a:chExt cx="1228725" cy="565150"/>
          </a:xfrm>
        </p:grpSpPr>
        <p:grpSp>
          <p:nvGrpSpPr>
            <p:cNvPr id="169" name="Group 153"/>
            <p:cNvGrpSpPr>
              <a:grpSpLocks/>
            </p:cNvGrpSpPr>
            <p:nvPr/>
          </p:nvGrpSpPr>
          <p:grpSpPr bwMode="auto">
            <a:xfrm>
              <a:off x="2919413" y="2593478"/>
              <a:ext cx="671512" cy="312737"/>
              <a:chOff x="4235670" y="2751894"/>
              <a:chExt cx="671497" cy="312582"/>
            </a:xfrm>
          </p:grpSpPr>
          <p:sp>
            <p:nvSpPr>
              <p:cNvPr id="170" name="Line 37"/>
              <p:cNvSpPr>
                <a:spLocks noChangeShapeType="1"/>
              </p:cNvSpPr>
              <p:nvPr/>
            </p:nvSpPr>
            <p:spPr bwMode="auto">
              <a:xfrm>
                <a:off x="4389654" y="2751894"/>
                <a:ext cx="517513" cy="30464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71" name="Line 37"/>
              <p:cNvSpPr>
                <a:spLocks noChangeShapeType="1"/>
              </p:cNvSpPr>
              <p:nvPr/>
            </p:nvSpPr>
            <p:spPr bwMode="auto">
              <a:xfrm flipH="1">
                <a:off x="4235670" y="2799495"/>
                <a:ext cx="33336" cy="19516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72" name="Line 37"/>
              <p:cNvSpPr>
                <a:spLocks noChangeShapeType="1"/>
              </p:cNvSpPr>
              <p:nvPr/>
            </p:nvSpPr>
            <p:spPr bwMode="auto">
              <a:xfrm>
                <a:off x="4270594" y="2947059"/>
                <a:ext cx="560374" cy="11741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173" name="Oval 172"/>
            <p:cNvSpPr/>
            <p:nvPr/>
          </p:nvSpPr>
          <p:spPr bwMode="auto">
            <a:xfrm>
              <a:off x="2560638" y="2817315"/>
              <a:ext cx="1228725" cy="34131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  <p:grpSp>
        <p:nvGrpSpPr>
          <p:cNvPr id="168" name="Group 187"/>
          <p:cNvGrpSpPr>
            <a:grpSpLocks/>
          </p:cNvGrpSpPr>
          <p:nvPr/>
        </p:nvGrpSpPr>
        <p:grpSpPr bwMode="auto">
          <a:xfrm>
            <a:off x="2883020" y="2762836"/>
            <a:ext cx="230706" cy="284792"/>
            <a:chOff x="4131511" y="2844436"/>
            <a:chExt cx="200025" cy="241664"/>
          </a:xfrm>
        </p:grpSpPr>
        <p:grpSp>
          <p:nvGrpSpPr>
            <p:cNvPr id="175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195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6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179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193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4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180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188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9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184" name="Rectangle 183"/>
            <p:cNvSpPr/>
            <p:nvPr/>
          </p:nvSpPr>
          <p:spPr>
            <a:xfrm>
              <a:off x="4143051" y="2972482"/>
              <a:ext cx="171175" cy="1136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197" name="Group 187"/>
          <p:cNvGrpSpPr>
            <a:grpSpLocks/>
          </p:cNvGrpSpPr>
          <p:nvPr/>
        </p:nvGrpSpPr>
        <p:grpSpPr bwMode="auto">
          <a:xfrm>
            <a:off x="2440670" y="2757481"/>
            <a:ext cx="230706" cy="284792"/>
            <a:chOff x="4131511" y="2844436"/>
            <a:chExt cx="200025" cy="241664"/>
          </a:xfrm>
        </p:grpSpPr>
        <p:grpSp>
          <p:nvGrpSpPr>
            <p:cNvPr id="198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</p:grpSpPr>
          <p:sp>
            <p:nvSpPr>
              <p:cNvPr id="206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207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199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</p:grpSpPr>
          <p:sp>
            <p:nvSpPr>
              <p:cNvPr id="204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205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200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</p:grpSpPr>
          <p:sp>
            <p:nvSpPr>
              <p:cNvPr id="202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203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201" name="Rectangle 200"/>
            <p:cNvSpPr/>
            <p:nvPr/>
          </p:nvSpPr>
          <p:spPr>
            <a:xfrm>
              <a:off x="4143051" y="2972482"/>
              <a:ext cx="171175" cy="1136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5787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>
          <a:xfrm>
            <a:off x="7643674" y="4625204"/>
            <a:ext cx="870011" cy="4799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 eaLnBrk="0" hangingPunct="0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S</a:t>
            </a:r>
            <a:r>
              <a:rPr lang="en-US" dirty="0" smtClean="0"/>
              <a:t>mall cells are the solution to increasing cellular system capacity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936" y="1874355"/>
            <a:ext cx="8580474" cy="120313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dirty="0" smtClean="0"/>
              <a:t>In theory, provide exponential capacity gain</a:t>
            </a:r>
          </a:p>
        </p:txBody>
      </p:sp>
      <p:sp>
        <p:nvSpPr>
          <p:cNvPr id="66" name="Rectangle 55"/>
          <p:cNvSpPr txBox="1">
            <a:spLocks noChangeArrowheads="1"/>
          </p:cNvSpPr>
          <p:nvPr/>
        </p:nvSpPr>
        <p:spPr>
          <a:xfrm>
            <a:off x="4549242" y="2589207"/>
            <a:ext cx="4350519" cy="1704025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0BD0D9"/>
              </a:buClr>
            </a:pPr>
            <a:r>
              <a:rPr lang="en-US" sz="2800" dirty="0">
                <a:solidFill>
                  <a:prstClr val="black"/>
                </a:solidFill>
              </a:rPr>
              <a:t>Future cellular networks will be </a:t>
            </a:r>
            <a:r>
              <a:rPr lang="en-US" sz="2800" dirty="0" smtClean="0">
                <a:solidFill>
                  <a:prstClr val="black"/>
                </a:solidFill>
              </a:rPr>
              <a:t>hierarchical</a:t>
            </a:r>
            <a:endParaRPr lang="en-US" sz="2800" dirty="0">
              <a:solidFill>
                <a:prstClr val="black"/>
              </a:solidFill>
            </a:endParaRPr>
          </a:p>
          <a:p>
            <a:pPr lvl="1">
              <a:lnSpc>
                <a:spcPct val="80000"/>
              </a:lnSpc>
              <a:buClr>
                <a:srgbClr val="0F6FC6"/>
              </a:buClr>
            </a:pPr>
            <a:r>
              <a:rPr lang="en-US" sz="2400" dirty="0">
                <a:solidFill>
                  <a:prstClr val="black"/>
                </a:solidFill>
              </a:rPr>
              <a:t>Large cells for </a:t>
            </a:r>
            <a:r>
              <a:rPr lang="en-US" sz="2400" dirty="0" smtClean="0">
                <a:solidFill>
                  <a:prstClr val="black"/>
                </a:solidFill>
              </a:rPr>
              <a:t>coverage</a:t>
            </a:r>
          </a:p>
          <a:p>
            <a:pPr lvl="1">
              <a:lnSpc>
                <a:spcPct val="80000"/>
              </a:lnSpc>
              <a:buClr>
                <a:srgbClr val="0F6FC6"/>
              </a:buClr>
            </a:pPr>
            <a:r>
              <a:rPr lang="en-US" sz="2400" dirty="0">
                <a:solidFill>
                  <a:prstClr val="black"/>
                </a:solidFill>
              </a:rPr>
              <a:t>S</a:t>
            </a:r>
            <a:r>
              <a:rPr lang="en-US" sz="2400" dirty="0" smtClean="0">
                <a:solidFill>
                  <a:prstClr val="black"/>
                </a:solidFill>
              </a:rPr>
              <a:t>mall </a:t>
            </a:r>
            <a:r>
              <a:rPr lang="en-US" sz="2400" dirty="0">
                <a:solidFill>
                  <a:prstClr val="black"/>
                </a:solidFill>
              </a:rPr>
              <a:t>cells for </a:t>
            </a:r>
            <a:r>
              <a:rPr lang="en-US" sz="2400" dirty="0" smtClean="0">
                <a:solidFill>
                  <a:prstClr val="black"/>
                </a:solidFill>
              </a:rPr>
              <a:t>capacity and power efficiency</a:t>
            </a:r>
            <a:endParaRPr lang="en-US" sz="2400" dirty="0">
              <a:solidFill>
                <a:prstClr val="black"/>
              </a:solidFill>
            </a:endParaRPr>
          </a:p>
          <a:p>
            <a:pPr lvl="1">
              <a:lnSpc>
                <a:spcPct val="80000"/>
              </a:lnSpc>
              <a:buClr>
                <a:srgbClr val="0BD0D9"/>
              </a:buClr>
            </a:pPr>
            <a:r>
              <a:rPr lang="en-US" sz="2400" dirty="0">
                <a:solidFill>
                  <a:prstClr val="black"/>
                </a:solidFill>
              </a:rPr>
              <a:t>Small cells require </a:t>
            </a:r>
            <a:r>
              <a:rPr lang="en-US" sz="2400" dirty="0" smtClean="0">
                <a:solidFill>
                  <a:prstClr val="black"/>
                </a:solidFill>
              </a:rPr>
              <a:t>self-optimization </a:t>
            </a:r>
            <a:r>
              <a:rPr lang="en-US" sz="2400" dirty="0">
                <a:solidFill>
                  <a:prstClr val="black"/>
                </a:solidFill>
              </a:rPr>
              <a:t>in the </a:t>
            </a:r>
            <a:r>
              <a:rPr lang="en-US" sz="2400" dirty="0">
                <a:solidFill>
                  <a:prstClr val="white"/>
                </a:solidFill>
              </a:rPr>
              <a:t>cloud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3936" y="2517101"/>
            <a:ext cx="3861662" cy="4146655"/>
            <a:chOff x="5070484" y="2432041"/>
            <a:chExt cx="3861662" cy="4146655"/>
          </a:xfrm>
        </p:grpSpPr>
        <p:pic>
          <p:nvPicPr>
            <p:cNvPr id="65" name="Picture 18" descr="oblak_2d"/>
            <p:cNvPicPr>
              <a:picLocks noChangeAspect="1" noChangeArrowheads="1"/>
            </p:cNvPicPr>
            <p:nvPr/>
          </p:nvPicPr>
          <p:blipFill>
            <a:blip r:embed="rId2" cstate="print">
              <a:alphaModFix amt="30000"/>
            </a:blip>
            <a:srcRect/>
            <a:stretch>
              <a:fillRect/>
            </a:stretch>
          </p:blipFill>
          <p:spPr bwMode="auto">
            <a:xfrm>
              <a:off x="5549911" y="3747907"/>
              <a:ext cx="3058155" cy="931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" name="Rounded Rectangle 66"/>
            <p:cNvSpPr/>
            <p:nvPr/>
          </p:nvSpPr>
          <p:spPr bwMode="auto">
            <a:xfrm>
              <a:off x="6605732" y="2432041"/>
              <a:ext cx="1600200" cy="990600"/>
            </a:xfrm>
            <a:prstGeom prst="roundRect">
              <a:avLst/>
            </a:prstGeom>
            <a:solidFill>
              <a:srgbClr val="E391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35" tIns="45718" rIns="91435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53" eaLnBrk="0" hangingPunct="0">
                <a:defRPr/>
              </a:pPr>
              <a:r>
                <a:rPr lang="en-US" sz="2000" b="1" kern="0" dirty="0" err="1">
                  <a:solidFill>
                    <a:srgbClr val="FFFFFF"/>
                  </a:solidFill>
                  <a:latin typeface="Arial"/>
                  <a:ea typeface="ＭＳ Ｐゴシック" pitchFamily="29" charset="-128"/>
                  <a:cs typeface="Arial"/>
                </a:rPr>
                <a:t>SoN</a:t>
              </a:r>
              <a:r>
                <a:rPr lang="en-US" sz="2800" b="1" kern="0" dirty="0">
                  <a:solidFill>
                    <a:srgbClr val="FFFFFF"/>
                  </a:solidFill>
                  <a:latin typeface="Arial"/>
                  <a:ea typeface="ＭＳ Ｐゴシック" pitchFamily="29" charset="-128"/>
                  <a:cs typeface="Arial"/>
                </a:rPr>
                <a:t/>
              </a:r>
              <a:br>
                <a:rPr lang="en-US" sz="2800" b="1" kern="0" dirty="0">
                  <a:solidFill>
                    <a:srgbClr val="FFFFFF"/>
                  </a:solidFill>
                  <a:latin typeface="Arial"/>
                  <a:ea typeface="ＭＳ Ｐゴシック" pitchFamily="29" charset="-128"/>
                  <a:cs typeface="Arial"/>
                </a:rPr>
              </a:br>
              <a:r>
                <a:rPr lang="en-US" sz="2000" b="1" kern="0" dirty="0">
                  <a:solidFill>
                    <a:srgbClr val="FFFFFF"/>
                  </a:solidFill>
                  <a:latin typeface="Arial"/>
                  <a:ea typeface="ＭＳ Ｐゴシック" pitchFamily="29" charset="-128"/>
                  <a:cs typeface="Arial"/>
                </a:rPr>
                <a:t>Server</a:t>
              </a:r>
            </a:p>
          </p:txBody>
        </p:sp>
        <p:pic>
          <p:nvPicPr>
            <p:cNvPr id="68" name="Picture 2" descr="stolp_gs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05766" y="5089972"/>
              <a:ext cx="439732" cy="1173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 descr="stolp_gs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02602" y="5291751"/>
              <a:ext cx="482360" cy="128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ounded Rectangle 69"/>
            <p:cNvSpPr/>
            <p:nvPr/>
          </p:nvSpPr>
          <p:spPr bwMode="auto">
            <a:xfrm>
              <a:off x="8329454" y="5457579"/>
              <a:ext cx="216000" cy="108000"/>
            </a:xfrm>
            <a:prstGeom prst="roundRect">
              <a:avLst/>
            </a:prstGeom>
            <a:solidFill>
              <a:srgbClr val="E391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pic>
          <p:nvPicPr>
            <p:cNvPr id="71" name="Picture 2" descr="piko_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11529" y="5330379"/>
              <a:ext cx="273493" cy="5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2" descr="piko_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18438" y="5586579"/>
              <a:ext cx="273493" cy="5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Freeform 72"/>
            <p:cNvSpPr/>
            <p:nvPr/>
          </p:nvSpPr>
          <p:spPr bwMode="auto">
            <a:xfrm>
              <a:off x="6989923" y="3420182"/>
              <a:ext cx="712935" cy="1806397"/>
            </a:xfrm>
            <a:custGeom>
              <a:avLst/>
              <a:gdLst>
                <a:gd name="connsiteX0" fmla="*/ 1191188 w 1191188"/>
                <a:gd name="connsiteY0" fmla="*/ 0 h 2499345"/>
                <a:gd name="connsiteX1" fmla="*/ 934486 w 1191188"/>
                <a:gd name="connsiteY1" fmla="*/ 1229407 h 2499345"/>
                <a:gd name="connsiteX2" fmla="*/ 150869 w 1191188"/>
                <a:gd name="connsiteY2" fmla="*/ 1769806 h 2499345"/>
                <a:gd name="connsiteX3" fmla="*/ 29273 w 1191188"/>
                <a:gd name="connsiteY3" fmla="*/ 2499345 h 249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188" h="2499345">
                  <a:moveTo>
                    <a:pt x="1191188" y="0"/>
                  </a:moveTo>
                  <a:cubicBezTo>
                    <a:pt x="1149530" y="467219"/>
                    <a:pt x="1107872" y="934439"/>
                    <a:pt x="934486" y="1229407"/>
                  </a:cubicBezTo>
                  <a:cubicBezTo>
                    <a:pt x="761100" y="1524375"/>
                    <a:pt x="301738" y="1558150"/>
                    <a:pt x="150869" y="1769806"/>
                  </a:cubicBezTo>
                  <a:cubicBezTo>
                    <a:pt x="0" y="1981462"/>
                    <a:pt x="29273" y="2499345"/>
                    <a:pt x="29273" y="2499345"/>
                  </a:cubicBezTo>
                </a:path>
              </a:pathLst>
            </a:custGeom>
            <a:noFill/>
            <a:ln w="38100" cap="flat" cmpd="sng" algn="ctr">
              <a:solidFill>
                <a:srgbClr val="1EA4C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6970989" y="5272128"/>
              <a:ext cx="216000" cy="108000"/>
            </a:xfrm>
            <a:prstGeom prst="roundRect">
              <a:avLst/>
            </a:prstGeom>
            <a:solidFill>
              <a:srgbClr val="E391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 flipH="1">
              <a:off x="8161697" y="3455787"/>
              <a:ext cx="149524" cy="1986857"/>
            </a:xfrm>
            <a:custGeom>
              <a:avLst/>
              <a:gdLst>
                <a:gd name="connsiteX0" fmla="*/ 175638 w 204911"/>
                <a:gd name="connsiteY0" fmla="*/ 0 h 2485835"/>
                <a:gd name="connsiteX1" fmla="*/ 175638 w 204911"/>
                <a:gd name="connsiteY1" fmla="*/ 1567157 h 2485835"/>
                <a:gd name="connsiteX2" fmla="*/ 0 w 204911"/>
                <a:gd name="connsiteY2" fmla="*/ 2485835 h 248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911" h="2485835">
                  <a:moveTo>
                    <a:pt x="175638" y="0"/>
                  </a:moveTo>
                  <a:cubicBezTo>
                    <a:pt x="190274" y="576425"/>
                    <a:pt x="204911" y="1152851"/>
                    <a:pt x="175638" y="1567157"/>
                  </a:cubicBezTo>
                  <a:cubicBezTo>
                    <a:pt x="146365" y="1981463"/>
                    <a:pt x="0" y="2485835"/>
                    <a:pt x="0" y="2485835"/>
                  </a:cubicBezTo>
                </a:path>
              </a:pathLst>
            </a:custGeom>
            <a:noFill/>
            <a:ln w="38100" cap="flat" cmpd="sng" algn="ctr">
              <a:solidFill>
                <a:srgbClr val="1EA4C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pic>
          <p:nvPicPr>
            <p:cNvPr id="76" name="Picture 2" descr="piko_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53261" y="5406579"/>
              <a:ext cx="273493" cy="5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5070484" y="6248553"/>
              <a:ext cx="1316283" cy="308737"/>
            </a:xfrm>
            <a:prstGeom prst="rect">
              <a:avLst/>
            </a:prstGeom>
            <a:noFill/>
          </p:spPr>
          <p:txBody>
            <a:bodyPr wrap="none" lIns="91435" tIns="45718" rIns="91435" bIns="45718" rtlCol="0">
              <a:spAutoFit/>
            </a:bodyPr>
            <a:lstStyle/>
            <a:p>
              <a:pPr eaLnBrk="0" hangingPunct="0"/>
              <a:r>
                <a:rPr lang="en-US" sz="1400" b="1" dirty="0" err="1">
                  <a:solidFill>
                    <a:prstClr val="black"/>
                  </a:solidFill>
                  <a:latin typeface="Arial"/>
                  <a:cs typeface="Arial"/>
                </a:rPr>
                <a:t>Macrocell</a:t>
              </a:r>
              <a:r>
                <a:rPr lang="en-US" sz="1400" b="1" dirty="0">
                  <a:solidFill>
                    <a:prstClr val="black"/>
                  </a:solidFill>
                  <a:latin typeface="Arial"/>
                  <a:cs typeface="Arial"/>
                </a:rPr>
                <a:t> BS</a:t>
              </a: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6426241" y="3405164"/>
              <a:ext cx="527020" cy="1746593"/>
            </a:xfrm>
            <a:custGeom>
              <a:avLst/>
              <a:gdLst>
                <a:gd name="connsiteX0" fmla="*/ 1191188 w 1191188"/>
                <a:gd name="connsiteY0" fmla="*/ 0 h 2499345"/>
                <a:gd name="connsiteX1" fmla="*/ 934486 w 1191188"/>
                <a:gd name="connsiteY1" fmla="*/ 1229407 h 2499345"/>
                <a:gd name="connsiteX2" fmla="*/ 150869 w 1191188"/>
                <a:gd name="connsiteY2" fmla="*/ 1769806 h 2499345"/>
                <a:gd name="connsiteX3" fmla="*/ 29273 w 1191188"/>
                <a:gd name="connsiteY3" fmla="*/ 2499345 h 249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188" h="2499345">
                  <a:moveTo>
                    <a:pt x="1191188" y="0"/>
                  </a:moveTo>
                  <a:cubicBezTo>
                    <a:pt x="1149530" y="467219"/>
                    <a:pt x="1107872" y="934439"/>
                    <a:pt x="934486" y="1229407"/>
                  </a:cubicBezTo>
                  <a:cubicBezTo>
                    <a:pt x="761100" y="1524375"/>
                    <a:pt x="301738" y="1558150"/>
                    <a:pt x="150869" y="1769806"/>
                  </a:cubicBezTo>
                  <a:cubicBezTo>
                    <a:pt x="0" y="1981462"/>
                    <a:pt x="29273" y="2499345"/>
                    <a:pt x="29273" y="2499345"/>
                  </a:cubicBezTo>
                </a:path>
              </a:pathLst>
            </a:custGeom>
            <a:noFill/>
            <a:ln w="38100" cap="flat" cmpd="sng" algn="ctr">
              <a:solidFill>
                <a:srgbClr val="1EA4C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sp>
          <p:nvSpPr>
            <p:cNvPr id="80" name="Rounded Rectangle 79"/>
            <p:cNvSpPr/>
            <p:nvPr/>
          </p:nvSpPr>
          <p:spPr bwMode="auto">
            <a:xfrm>
              <a:off x="6318240" y="5204546"/>
              <a:ext cx="216000" cy="108000"/>
            </a:xfrm>
            <a:prstGeom prst="roundRect">
              <a:avLst/>
            </a:prstGeom>
            <a:solidFill>
              <a:srgbClr val="E391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75842" y="5886713"/>
              <a:ext cx="1315156" cy="308737"/>
            </a:xfrm>
            <a:prstGeom prst="rect">
              <a:avLst/>
            </a:prstGeom>
            <a:noFill/>
          </p:spPr>
          <p:txBody>
            <a:bodyPr wrap="none" lIns="91435" tIns="45718" rIns="91435" bIns="45718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prstClr val="black"/>
                  </a:solidFill>
                  <a:latin typeface="Arial"/>
                  <a:cs typeface="Arial"/>
                </a:rPr>
                <a:t>Small cell BS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811012" y="5020092"/>
              <a:ext cx="372218" cy="276999"/>
            </a:xfrm>
            <a:prstGeom prst="rect">
              <a:avLst/>
            </a:prstGeom>
            <a:noFill/>
          </p:spPr>
          <p:txBody>
            <a:bodyPr wrap="none" lIns="91435" tIns="45718" rIns="91435" bIns="45718" rtlCol="0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prstClr val="black"/>
                  </a:solidFill>
                  <a:latin typeface="Arial"/>
                  <a:cs typeface="Arial"/>
                </a:rPr>
                <a:t>X2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922533" y="5269683"/>
              <a:ext cx="372218" cy="276999"/>
            </a:xfrm>
            <a:prstGeom prst="rect">
              <a:avLst/>
            </a:prstGeom>
            <a:noFill/>
          </p:spPr>
          <p:txBody>
            <a:bodyPr wrap="none" lIns="91435" tIns="45718" rIns="91435" bIns="45718" rtlCol="0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prstClr val="black"/>
                  </a:solidFill>
                  <a:latin typeface="Arial"/>
                  <a:cs typeface="Arial"/>
                </a:rPr>
                <a:t>X2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284262" y="5169232"/>
              <a:ext cx="372218" cy="276999"/>
            </a:xfrm>
            <a:prstGeom prst="rect">
              <a:avLst/>
            </a:prstGeom>
            <a:noFill/>
          </p:spPr>
          <p:txBody>
            <a:bodyPr wrap="none" lIns="91435" tIns="45718" rIns="91435" bIns="45718" rtlCol="0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prstClr val="black"/>
                  </a:solidFill>
                  <a:latin typeface="Arial"/>
                  <a:cs typeface="Arial"/>
                </a:rPr>
                <a:t>X2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581042" y="5030731"/>
              <a:ext cx="372218" cy="276999"/>
            </a:xfrm>
            <a:prstGeom prst="rect">
              <a:avLst/>
            </a:prstGeom>
            <a:noFill/>
          </p:spPr>
          <p:txBody>
            <a:bodyPr wrap="none" lIns="91435" tIns="45718" rIns="91435" bIns="45718" rtlCol="0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prstClr val="black"/>
                  </a:solidFill>
                  <a:latin typeface="Arial"/>
                  <a:cs typeface="Arial"/>
                </a:rPr>
                <a:t>X2</a:t>
              </a: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5691005" y="5258547"/>
              <a:ext cx="593519" cy="13582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>
              <a:off x="7229178" y="5318749"/>
              <a:ext cx="346427" cy="229599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7916958" y="5529413"/>
              <a:ext cx="421757" cy="35492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>
              <a:off x="6551970" y="5290300"/>
              <a:ext cx="385968" cy="40080"/>
            </a:xfrm>
            <a:prstGeom prst="line">
              <a:avLst/>
            </a:prstGeom>
            <a:solidFill>
              <a:srgbClr val="BBE0E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90" name="Freeform 89"/>
            <p:cNvSpPr/>
            <p:nvPr/>
          </p:nvSpPr>
          <p:spPr bwMode="auto">
            <a:xfrm>
              <a:off x="5484560" y="3356160"/>
              <a:ext cx="1190131" cy="1746593"/>
            </a:xfrm>
            <a:custGeom>
              <a:avLst/>
              <a:gdLst>
                <a:gd name="connsiteX0" fmla="*/ 1191188 w 1191188"/>
                <a:gd name="connsiteY0" fmla="*/ 0 h 2499345"/>
                <a:gd name="connsiteX1" fmla="*/ 934486 w 1191188"/>
                <a:gd name="connsiteY1" fmla="*/ 1229407 h 2499345"/>
                <a:gd name="connsiteX2" fmla="*/ 150869 w 1191188"/>
                <a:gd name="connsiteY2" fmla="*/ 1769806 h 2499345"/>
                <a:gd name="connsiteX3" fmla="*/ 29273 w 1191188"/>
                <a:gd name="connsiteY3" fmla="*/ 2499345 h 249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188" h="2499345">
                  <a:moveTo>
                    <a:pt x="1191188" y="0"/>
                  </a:moveTo>
                  <a:cubicBezTo>
                    <a:pt x="1149530" y="467219"/>
                    <a:pt x="1107872" y="934439"/>
                    <a:pt x="934486" y="1229407"/>
                  </a:cubicBezTo>
                  <a:cubicBezTo>
                    <a:pt x="761100" y="1524375"/>
                    <a:pt x="301738" y="1558150"/>
                    <a:pt x="150869" y="1769806"/>
                  </a:cubicBezTo>
                  <a:cubicBezTo>
                    <a:pt x="0" y="1981462"/>
                    <a:pt x="29273" y="2499345"/>
                    <a:pt x="29273" y="2499345"/>
                  </a:cubicBezTo>
                </a:path>
              </a:pathLst>
            </a:custGeom>
            <a:noFill/>
            <a:ln w="38100" cap="flat" cmpd="sng" algn="ctr">
              <a:solidFill>
                <a:srgbClr val="1EA4C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7817206" y="3421931"/>
              <a:ext cx="149524" cy="1986857"/>
            </a:xfrm>
            <a:custGeom>
              <a:avLst/>
              <a:gdLst>
                <a:gd name="connsiteX0" fmla="*/ 175638 w 204911"/>
                <a:gd name="connsiteY0" fmla="*/ 0 h 2485835"/>
                <a:gd name="connsiteX1" fmla="*/ 175638 w 204911"/>
                <a:gd name="connsiteY1" fmla="*/ 1567157 h 2485835"/>
                <a:gd name="connsiteX2" fmla="*/ 0 w 204911"/>
                <a:gd name="connsiteY2" fmla="*/ 2485835 h 248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911" h="2485835">
                  <a:moveTo>
                    <a:pt x="175638" y="0"/>
                  </a:moveTo>
                  <a:cubicBezTo>
                    <a:pt x="190274" y="576425"/>
                    <a:pt x="204911" y="1152851"/>
                    <a:pt x="175638" y="1567157"/>
                  </a:cubicBezTo>
                  <a:cubicBezTo>
                    <a:pt x="146365" y="1981463"/>
                    <a:pt x="0" y="2485835"/>
                    <a:pt x="0" y="2485835"/>
                  </a:cubicBezTo>
                </a:path>
              </a:pathLst>
            </a:custGeom>
            <a:noFill/>
            <a:ln w="38100" cap="flat" cmpd="sng" algn="ctr">
              <a:solidFill>
                <a:srgbClr val="1EA4C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073390" y="4016924"/>
              <a:ext cx="2172185" cy="523220"/>
            </a:xfrm>
            <a:prstGeom prst="rect">
              <a:avLst/>
            </a:prstGeom>
            <a:noFill/>
          </p:spPr>
          <p:txBody>
            <a:bodyPr wrap="square" lIns="91435" tIns="45718" rIns="91435" bIns="45718" rtlCol="0">
              <a:spAutoFit/>
            </a:bodyPr>
            <a:lstStyle/>
            <a:p>
              <a:pPr algn="ctr" eaLnBrk="0" hangingPunct="0"/>
              <a:r>
                <a:rPr lang="en-US" sz="2800" b="1" dirty="0">
                  <a:solidFill>
                    <a:prstClr val="black"/>
                  </a:solidFill>
                  <a:latin typeface="Arial"/>
                  <a:cs typeface="Arial"/>
                </a:rPr>
                <a:t>IP Network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354745" y="5046180"/>
              <a:ext cx="577401" cy="424732"/>
            </a:xfrm>
            <a:prstGeom prst="rect">
              <a:avLst/>
            </a:prstGeom>
            <a:noFill/>
          </p:spPr>
          <p:txBody>
            <a:bodyPr wrap="none" lIns="91435" tIns="45718" rIns="91435" bIns="45718" rtlCol="0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200" b="1" dirty="0">
                  <a:solidFill>
                    <a:prstClr val="black"/>
                  </a:solidFill>
                  <a:cs typeface="Times New Roman" pitchFamily="18" charset="0"/>
                </a:rPr>
                <a:t>SW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US" sz="1200" b="1" dirty="0">
                  <a:solidFill>
                    <a:prstClr val="black"/>
                  </a:solidFill>
                  <a:cs typeface="Times New Roman" pitchFamily="18" charset="0"/>
                </a:rPr>
                <a:t>Agent</a:t>
              </a:r>
            </a:p>
          </p:txBody>
        </p:sp>
      </p:grpSp>
      <p:sp>
        <p:nvSpPr>
          <p:cNvPr id="34" name="Content Placeholder 25"/>
          <p:cNvSpPr txBox="1">
            <a:spLocks/>
          </p:cNvSpPr>
          <p:nvPr/>
        </p:nvSpPr>
        <p:spPr>
          <a:xfrm>
            <a:off x="4440326" y="5205515"/>
            <a:ext cx="5040613" cy="1532516"/>
          </a:xfrm>
          <a:prstGeom prst="rect">
            <a:avLst/>
          </a:prstGeom>
        </p:spPr>
        <p:txBody>
          <a:bodyPr vert="horz" lIns="91435" tIns="45718" rIns="91435" bIns="45718">
            <a:normAutofit/>
          </a:bodyPr>
          <a:lstStyle>
            <a:lvl1pPr marL="274306" indent="-274306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40047" indent="-246875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353" indent="-246875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659" indent="-210301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2965" indent="-210301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737271" indent="-210301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141" indent="-182871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448" indent="-182871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754" indent="-182871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  <a:buClr>
                <a:srgbClr val="0BD0D9"/>
              </a:buClr>
            </a:pPr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Small Cell Challenges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Clr>
                <a:srgbClr val="0F6FC6"/>
              </a:buClr>
            </a:pPr>
            <a:r>
              <a:rPr lang="en-US" sz="2000" dirty="0" err="1" smtClean="0">
                <a:solidFill>
                  <a:prstClr val="black"/>
                </a:solidFill>
                <a:latin typeface="Arial"/>
                <a:cs typeface="Arial"/>
              </a:rPr>
              <a:t>SoN</a:t>
            </a: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 algorithmic complexity</a:t>
            </a:r>
            <a:endParaRPr lang="en-US" sz="18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Clr>
                <a:srgbClr val="0F6FC6"/>
              </a:buClr>
            </a:pP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Distributed vs centralized control</a:t>
            </a:r>
            <a:endParaRPr lang="en-US" sz="18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Clr>
                <a:srgbClr val="0F6FC6"/>
              </a:buClr>
            </a:pP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Backhaul and site </a:t>
            </a: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cquisition</a:t>
            </a:r>
          </a:p>
        </p:txBody>
      </p:sp>
    </p:spTree>
    <p:extLst>
      <p:ext uri="{BB962C8B-B14F-4D97-AF65-F5344CB8AC3E}">
        <p14:creationId xmlns:p14="http://schemas.microsoft.com/office/powerpoint/2010/main" xmlns="" val="42454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97402" y="755437"/>
            <a:ext cx="7534378" cy="83968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latin typeface="Arial" pitchFamily="34" charset="0"/>
                <a:cs typeface="Arial" pitchFamily="34" charset="0"/>
              </a:rPr>
              <a:t>WiFi</a:t>
            </a:r>
            <a:r>
              <a:rPr lang="en-US" sz="4000" b="1" dirty="0">
                <a:latin typeface="Arial" pitchFamily="34" charset="0"/>
                <a:cs typeface="Arial" pitchFamily="34" charset="0"/>
              </a:rPr>
              <a:t> is the small cell of today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162" y="928857"/>
            <a:ext cx="943536" cy="9435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162" y="1869459"/>
            <a:ext cx="8324194" cy="954107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pPr algn="ctr" eaLnBrk="0" hangingPunct="0"/>
            <a:r>
              <a:rPr lang="en-US" sz="2800" b="1" dirty="0">
                <a:solidFill>
                  <a:prstClr val="black"/>
                </a:solidFill>
                <a:latin typeface="Calibri"/>
              </a:rPr>
              <a:t>Primary access mode</a:t>
            </a:r>
            <a:r>
              <a:rPr lang="en-US" sz="2800" b="1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in residences, offices, and</a:t>
            </a:r>
          </a:p>
          <a:p>
            <a:pPr algn="ctr" eaLnBrk="0" hangingPunct="0"/>
            <a:r>
              <a:rPr lang="en-US" sz="2800" b="1" dirty="0">
                <a:solidFill>
                  <a:prstClr val="black"/>
                </a:solidFill>
                <a:latin typeface="Calibri"/>
              </a:rPr>
              <a:t>wherever you can get a </a:t>
            </a:r>
            <a:r>
              <a:rPr lang="en-US" sz="2800" b="1" dirty="0" err="1">
                <a:solidFill>
                  <a:prstClr val="black"/>
                </a:solidFill>
                <a:latin typeface="Calibri"/>
              </a:rPr>
              <a:t>WiFi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 signal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1244698" y="3839166"/>
            <a:ext cx="8382000" cy="609600"/>
          </a:xfrm>
          <a:prstGeom prst="rect">
            <a:avLst/>
          </a:prstGeom>
        </p:spPr>
        <p:txBody>
          <a:bodyPr vert="horz" lIns="0" tIns="45718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400" b="1" dirty="0">
                <a:solidFill>
                  <a:srgbClr val="FF0000"/>
                </a:solidFill>
              </a:rPr>
              <a:t>The </a:t>
            </a:r>
            <a:r>
              <a:rPr lang="en-US" sz="6600" b="1" dirty="0">
                <a:solidFill>
                  <a:srgbClr val="FF0000"/>
                </a:solidFill>
              </a:rPr>
              <a:t>Big</a:t>
            </a:r>
            <a:r>
              <a:rPr lang="en-US" sz="4400" b="1" dirty="0">
                <a:solidFill>
                  <a:srgbClr val="FF0000"/>
                </a:solidFill>
              </a:rPr>
              <a:t> Problem with </a:t>
            </a:r>
            <a:r>
              <a:rPr lang="en-US" sz="4400" b="1" dirty="0" err="1">
                <a:solidFill>
                  <a:srgbClr val="FF0000"/>
                </a:solidFill>
              </a:rPr>
              <a:t>WiFi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487680" y="4380573"/>
            <a:ext cx="8275320" cy="2544008"/>
          </a:xfrm>
        </p:spPr>
        <p:txBody>
          <a:bodyPr>
            <a:noAutofit/>
          </a:bodyPr>
          <a:lstStyle/>
          <a:p>
            <a:pPr marL="457177" indent="-457177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+mj-lt"/>
              </a:rPr>
              <a:t>The </a:t>
            </a:r>
            <a:r>
              <a:rPr lang="en-US" b="1" dirty="0" err="1" smtClean="0">
                <a:latin typeface="+mj-lt"/>
              </a:rPr>
              <a:t>WiFi</a:t>
            </a:r>
            <a:r>
              <a:rPr lang="en-US" b="1" dirty="0" smtClean="0">
                <a:latin typeface="+mj-lt"/>
              </a:rPr>
              <a:t> standard lacks good mechanisms to mitigate interference in dense AP deployments</a:t>
            </a:r>
          </a:p>
          <a:p>
            <a:pPr marL="736054" lvl="1" indent="-342882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+mj-lt"/>
              </a:rPr>
              <a:t>Static channel assignment, power levels, and carrier sense thresholds</a:t>
            </a:r>
          </a:p>
          <a:p>
            <a:pPr marL="736054" lvl="1" indent="-342882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+mj-lt"/>
              </a:rPr>
              <a:t>In such deployments </a:t>
            </a:r>
            <a:r>
              <a:rPr lang="en-US" b="1" dirty="0" err="1" smtClean="0">
                <a:latin typeface="+mj-lt"/>
              </a:rPr>
              <a:t>WiFi</a:t>
            </a:r>
            <a:r>
              <a:rPr lang="en-US" b="1" dirty="0" smtClean="0">
                <a:latin typeface="+mj-lt"/>
              </a:rPr>
              <a:t> systems exhibit poor spectrum reuse and significant contention among APs and clients</a:t>
            </a:r>
          </a:p>
          <a:p>
            <a:pPr marL="736054" lvl="1" indent="-342882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+mj-lt"/>
              </a:rPr>
              <a:t>Result is low throughput and a poor user experience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396" y="2983797"/>
            <a:ext cx="8324194" cy="523220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pPr algn="ctr" eaLnBrk="0" hangingPunct="0"/>
            <a:r>
              <a:rPr lang="en-US" sz="2800" b="1" dirty="0">
                <a:solidFill>
                  <a:srgbClr val="00B050"/>
                </a:solidFill>
                <a:latin typeface="Calibri"/>
              </a:rPr>
              <a:t>Lots of spectrum, excellent PHY design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77790" y="2451313"/>
            <a:ext cx="1634198" cy="1078001"/>
            <a:chOff x="7277790" y="2451313"/>
            <a:chExt cx="1634198" cy="1078001"/>
          </a:xfrm>
        </p:grpSpPr>
        <p:pic>
          <p:nvPicPr>
            <p:cNvPr id="23961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654" y="2898435"/>
              <a:ext cx="1087000" cy="630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473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790" y="2451313"/>
              <a:ext cx="1634198" cy="447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4628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6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01" y="670049"/>
            <a:ext cx="8903471" cy="6096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W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hy not use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SoN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for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WiFi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4"/>
          <p:cNvSpPr>
            <a:spLocks noChangeAspect="1" noChangeArrowheads="1" noTextEdit="1"/>
          </p:cNvSpPr>
          <p:nvPr/>
        </p:nvSpPr>
        <p:spPr bwMode="auto">
          <a:xfrm>
            <a:off x="421641" y="1239509"/>
            <a:ext cx="6709410" cy="480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33" tIns="35716" rIns="71433" bIns="35716" numCol="1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" y="1337480"/>
            <a:ext cx="9144000" cy="5561463"/>
          </a:xfrm>
          <a:prstGeom prst="rect">
            <a:avLst/>
          </a:prstGeom>
          <a:solidFill>
            <a:srgbClr val="000099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 smtClea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39" name="AutoShape 4"/>
          <p:cNvSpPr>
            <a:spLocks noChangeAspect="1" noChangeArrowheads="1" noTextEdit="1"/>
          </p:cNvSpPr>
          <p:nvPr/>
        </p:nvSpPr>
        <p:spPr bwMode="auto">
          <a:xfrm>
            <a:off x="421641" y="1239509"/>
            <a:ext cx="6709410" cy="480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433" tIns="35716" rIns="71433" bIns="35716" numCol="1" anchor="t" anchorCtr="0" compatLnSpc="1">
            <a:prstTxWarp prst="textNoShape">
              <a:avLst/>
            </a:prstTxWarp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3708" y="4732853"/>
            <a:ext cx="2300469" cy="1881899"/>
            <a:chOff x="3761452" y="4575193"/>
            <a:chExt cx="2300469" cy="1881899"/>
          </a:xfrm>
        </p:grpSpPr>
        <p:pic>
          <p:nvPicPr>
            <p:cNvPr id="47" name="Picture 1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4940" y="4575193"/>
              <a:ext cx="716017" cy="716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>
              <a:off x="5395322" y="5255547"/>
              <a:ext cx="666599" cy="928585"/>
              <a:chOff x="7366182" y="2576172"/>
              <a:chExt cx="847608" cy="1111454"/>
            </a:xfrm>
          </p:grpSpPr>
          <p:pic>
            <p:nvPicPr>
              <p:cNvPr id="43" name="Picture 4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856" y="2870574"/>
                <a:ext cx="839934" cy="8170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6182" y="2576172"/>
                <a:ext cx="347047" cy="3470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4" name="Group 53"/>
            <p:cNvGrpSpPr/>
            <p:nvPr/>
          </p:nvGrpSpPr>
          <p:grpSpPr>
            <a:xfrm>
              <a:off x="4603389" y="5528507"/>
              <a:ext cx="666599" cy="928585"/>
              <a:chOff x="7366182" y="2576172"/>
              <a:chExt cx="847608" cy="1111454"/>
            </a:xfrm>
          </p:grpSpPr>
          <p:pic>
            <p:nvPicPr>
              <p:cNvPr id="55" name="Picture 4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856" y="2870574"/>
                <a:ext cx="839934" cy="8170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6182" y="2576172"/>
                <a:ext cx="347047" cy="3470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3761452" y="5255547"/>
              <a:ext cx="666599" cy="928585"/>
              <a:chOff x="7366182" y="2576172"/>
              <a:chExt cx="847608" cy="1111454"/>
            </a:xfrm>
          </p:grpSpPr>
          <p:pic>
            <p:nvPicPr>
              <p:cNvPr id="58" name="Picture 4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856" y="2870574"/>
                <a:ext cx="839934" cy="8170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6182" y="2576172"/>
                <a:ext cx="347047" cy="3470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94" name="Title 1"/>
          <p:cNvSpPr txBox="1">
            <a:spLocks/>
          </p:cNvSpPr>
          <p:nvPr/>
        </p:nvSpPr>
        <p:spPr>
          <a:xfrm>
            <a:off x="3938396" y="680582"/>
            <a:ext cx="4133402" cy="609600"/>
          </a:xfrm>
          <a:prstGeom prst="rect">
            <a:avLst/>
          </a:prstGeom>
          <a:solidFill>
            <a:schemeClr val="bg1"/>
          </a:solidFill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4617B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2800" dirty="0" smtClean="0">
                <a:solidFill>
                  <a:srgbClr val="04617B"/>
                </a:solidFill>
                <a:latin typeface="Arial" pitchFamily="34" charset="0"/>
                <a:cs typeface="Arial" pitchFamily="34" charset="0"/>
              </a:rPr>
              <a:t>ll wireless networks?</a:t>
            </a:r>
            <a:endParaRPr lang="en-US" sz="2800" dirty="0">
              <a:solidFill>
                <a:srgbClr val="04617B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36036" y="1773648"/>
            <a:ext cx="2667000" cy="2008751"/>
            <a:chOff x="4726332" y="1568279"/>
            <a:chExt cx="2667000" cy="2008751"/>
          </a:xfrm>
        </p:grpSpPr>
        <p:sp>
          <p:nvSpPr>
            <p:cNvPr id="96" name="Cloud 95"/>
            <p:cNvSpPr/>
            <p:nvPr/>
          </p:nvSpPr>
          <p:spPr>
            <a:xfrm>
              <a:off x="4726332" y="1568279"/>
              <a:ext cx="2667000" cy="2008751"/>
            </a:xfrm>
            <a:prstGeom prst="cloud">
              <a:avLst/>
            </a:prstGeom>
            <a:solidFill>
              <a:schemeClr val="tx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endParaRPr lang="en-US" sz="3200" b="1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5397732" y="2088543"/>
              <a:ext cx="1252450" cy="87165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1433" tIns="35716" rIns="71433" bIns="35716" numCol="1" rtlCol="0" anchor="t" anchorCtr="0" compatLnSpc="1">
              <a:prstTxWarp prst="textNoShape">
                <a:avLst/>
              </a:prstTxWarp>
            </a:bodyPr>
            <a:lstStyle/>
            <a:p>
              <a:pPr defTabSz="714329" eaLnBrk="0" hangingPunct="0"/>
              <a:endParaRPr lang="en-US" sz="1900" b="1">
                <a:solidFill>
                  <a:prstClr val="black"/>
                </a:solidFill>
                <a:latin typeface="Calibri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577434" y="2108871"/>
              <a:ext cx="964807" cy="810793"/>
            </a:xfrm>
            <a:prstGeom prst="rect">
              <a:avLst/>
            </a:prstGeom>
            <a:noFill/>
          </p:spPr>
          <p:txBody>
            <a:bodyPr wrap="none" lIns="71433" tIns="35716" rIns="71433" bIns="35716" rtlCol="0">
              <a:spAutoFit/>
            </a:bodyPr>
            <a:lstStyle/>
            <a:p>
              <a:pPr algn="ctr" eaLnBrk="0" hangingPunct="0"/>
              <a:r>
                <a:rPr lang="en-US" b="1" dirty="0" err="1" smtClean="0">
                  <a:solidFill>
                    <a:prstClr val="black"/>
                  </a:solidFill>
                  <a:latin typeface="Calibri"/>
                  <a:cs typeface="+mn-cs"/>
                </a:rPr>
                <a:t>SoN</a:t>
              </a:r>
              <a:endParaRPr lang="en-US" b="1" dirty="0" smtClean="0">
                <a:solidFill>
                  <a:prstClr val="black"/>
                </a:solidFill>
                <a:latin typeface="Calibri"/>
                <a:cs typeface="+mn-cs"/>
              </a:endParaRPr>
            </a:p>
            <a:p>
              <a:pPr algn="ctr" eaLnBrk="0" hangingPunct="0"/>
              <a:r>
                <a:rPr lang="en-US" b="1" dirty="0" smtClean="0">
                  <a:solidFill>
                    <a:prstClr val="black"/>
                  </a:solidFill>
                  <a:latin typeface="Calibri"/>
                  <a:cs typeface="+mn-cs"/>
                </a:rPr>
                <a:t>Server</a:t>
              </a:r>
            </a:p>
          </p:txBody>
        </p:sp>
      </p:grpSp>
      <p:cxnSp>
        <p:nvCxnSpPr>
          <p:cNvPr id="11" name="Straight Connector 10"/>
          <p:cNvCxnSpPr/>
          <p:nvPr/>
        </p:nvCxnSpPr>
        <p:spPr>
          <a:xfrm flipV="1">
            <a:off x="4150175" y="3654995"/>
            <a:ext cx="315093" cy="173863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5644749" y="3443409"/>
            <a:ext cx="139296" cy="190778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4826835" y="3695843"/>
            <a:ext cx="61704" cy="103189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4933960" y="5448870"/>
            <a:ext cx="29076" cy="2039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427" name="Group 231426"/>
          <p:cNvGrpSpPr/>
          <p:nvPr/>
        </p:nvGrpSpPr>
        <p:grpSpPr>
          <a:xfrm>
            <a:off x="233388" y="1773648"/>
            <a:ext cx="8641366" cy="4744168"/>
            <a:chOff x="233388" y="1773648"/>
            <a:chExt cx="8641366" cy="4744168"/>
          </a:xfrm>
        </p:grpSpPr>
        <p:grpSp>
          <p:nvGrpSpPr>
            <p:cNvPr id="231426" name="Group 231425"/>
            <p:cNvGrpSpPr/>
            <p:nvPr/>
          </p:nvGrpSpPr>
          <p:grpSpPr>
            <a:xfrm>
              <a:off x="6716110" y="1874756"/>
              <a:ext cx="2158644" cy="4643060"/>
              <a:chOff x="6716110" y="1874756"/>
              <a:chExt cx="2158644" cy="464306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6716110" y="1874756"/>
                <a:ext cx="2158644" cy="2149609"/>
                <a:chOff x="2995774" y="1696995"/>
                <a:chExt cx="2571750" cy="2638077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3768628" y="1833137"/>
                  <a:ext cx="1064525" cy="2160733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 smtClean="0">
                    <a:solidFill>
                      <a:prstClr val="white"/>
                    </a:solidFill>
                    <a:latin typeface="Calibri"/>
                    <a:cs typeface="+mn-cs"/>
                  </a:endParaRPr>
                </a:p>
              </p:txBody>
            </p:sp>
            <p:grpSp>
              <p:nvGrpSpPr>
                <p:cNvPr id="50" name="Group 49"/>
                <p:cNvGrpSpPr/>
                <p:nvPr/>
              </p:nvGrpSpPr>
              <p:grpSpPr>
                <a:xfrm>
                  <a:off x="2995774" y="1733706"/>
                  <a:ext cx="2571750" cy="2601366"/>
                  <a:chOff x="3736836" y="2238409"/>
                  <a:chExt cx="2571750" cy="2601366"/>
                </a:xfrm>
              </p:grpSpPr>
              <p:pic>
                <p:nvPicPr>
                  <p:cNvPr id="51" name="Picture 16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36836" y="2268025"/>
                    <a:ext cx="2571750" cy="25717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2" name="Rectangle 51"/>
                  <p:cNvSpPr/>
                  <p:nvPr/>
                </p:nvSpPr>
                <p:spPr>
                  <a:xfrm>
                    <a:off x="3736836" y="2238409"/>
                    <a:ext cx="2571749" cy="713586"/>
                  </a:xfrm>
                  <a:prstGeom prst="rect">
                    <a:avLst/>
                  </a:prstGeom>
                  <a:solidFill>
                    <a:srgbClr val="000099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 smtClean="0">
                      <a:solidFill>
                        <a:prstClr val="white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pic>
              <p:nvPicPr>
                <p:cNvPr id="53" name="Picture 5"/>
                <p:cNvPicPr>
                  <a:picLocks noChangeAspect="1" noChangeArrowheads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62409" y="1696995"/>
                  <a:ext cx="731265" cy="6659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" name="Group 6"/>
              <p:cNvGrpSpPr/>
              <p:nvPr/>
            </p:nvGrpSpPr>
            <p:grpSpPr>
              <a:xfrm>
                <a:off x="6878781" y="4841359"/>
                <a:ext cx="1972015" cy="1676457"/>
                <a:chOff x="6799951" y="4600170"/>
                <a:chExt cx="1972015" cy="1676457"/>
              </a:xfrm>
            </p:grpSpPr>
            <p:pic>
              <p:nvPicPr>
                <p:cNvPr id="64" name="Picture 2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5672" y="5286444"/>
                  <a:ext cx="817803" cy="9901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6" name="TextBox 65"/>
                <p:cNvSpPr txBox="1"/>
                <p:nvPr/>
              </p:nvSpPr>
              <p:spPr>
                <a:xfrm>
                  <a:off x="6799951" y="4600170"/>
                  <a:ext cx="197201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b="1" dirty="0" smtClean="0">
                      <a:solidFill>
                        <a:prstClr val="white"/>
                      </a:solidFill>
                      <a:latin typeface="Arial Narrow" pitchFamily="34" charset="0"/>
                      <a:cs typeface="+mn-cs"/>
                    </a:rPr>
                    <a:t>TV White Space &amp;</a:t>
                  </a:r>
                </a:p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b="1" dirty="0" smtClean="0">
                      <a:solidFill>
                        <a:prstClr val="white"/>
                      </a:solidFill>
                      <a:latin typeface="Arial Narrow" pitchFamily="34" charset="0"/>
                      <a:cs typeface="+mn-cs"/>
                    </a:rPr>
                    <a:t>Cognitive Radio</a:t>
                  </a:r>
                  <a:endParaRPr lang="en-US" sz="2000" b="1" dirty="0">
                    <a:solidFill>
                      <a:prstClr val="white"/>
                    </a:solidFill>
                    <a:latin typeface="Arial Narrow" pitchFamily="34" charset="0"/>
                    <a:cs typeface="+mn-cs"/>
                  </a:endParaRPr>
                </a:p>
              </p:txBody>
            </p:sp>
          </p:grpSp>
        </p:grpSp>
        <p:cxnSp>
          <p:nvCxnSpPr>
            <p:cNvPr id="116" name="Straight Connector 115"/>
            <p:cNvCxnSpPr/>
            <p:nvPr/>
          </p:nvCxnSpPr>
          <p:spPr>
            <a:xfrm flipH="1" flipV="1">
              <a:off x="5983896" y="2195399"/>
              <a:ext cx="894885" cy="52423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6019941" y="2943237"/>
              <a:ext cx="1424561" cy="50017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 flipV="1">
              <a:off x="5522244" y="1773648"/>
              <a:ext cx="2228192" cy="8716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 flipV="1">
              <a:off x="5714397" y="3167554"/>
              <a:ext cx="1730105" cy="28085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1425" name="Group 231424"/>
            <p:cNvGrpSpPr/>
            <p:nvPr/>
          </p:nvGrpSpPr>
          <p:grpSpPr>
            <a:xfrm>
              <a:off x="233388" y="2255968"/>
              <a:ext cx="3542958" cy="4177883"/>
              <a:chOff x="233388" y="2255968"/>
              <a:chExt cx="3542958" cy="417788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32405" y="4968131"/>
                <a:ext cx="2924941" cy="1465720"/>
                <a:chOff x="876834" y="5116791"/>
                <a:chExt cx="2239963" cy="1014412"/>
              </a:xfrm>
            </p:grpSpPr>
            <p:grpSp>
              <p:nvGrpSpPr>
                <p:cNvPr id="35" name="Group 51"/>
                <p:cNvGrpSpPr>
                  <a:grpSpLocks/>
                </p:cNvGrpSpPr>
                <p:nvPr/>
              </p:nvGrpSpPr>
              <p:grpSpPr bwMode="auto">
                <a:xfrm>
                  <a:off x="2959634" y="5137428"/>
                  <a:ext cx="157163" cy="295275"/>
                  <a:chOff x="4431" y="3005"/>
                  <a:chExt cx="99" cy="186"/>
                </a:xfrm>
                <a:solidFill>
                  <a:srgbClr val="FF3399"/>
                </a:solidFill>
              </p:grpSpPr>
              <p:sp>
                <p:nvSpPr>
                  <p:cNvPr id="36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431" y="3065"/>
                    <a:ext cx="99" cy="126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  <p:sp>
                <p:nvSpPr>
                  <p:cNvPr id="37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3005"/>
                    <a:ext cx="0" cy="78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</p:grpSp>
            <p:sp>
              <p:nvSpPr>
                <p:cNvPr id="67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2027772" y="5142191"/>
                  <a:ext cx="957262" cy="4445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68" name="Rectangle 55"/>
                <p:cNvSpPr>
                  <a:spLocks noChangeArrowheads="1"/>
                </p:cNvSpPr>
                <p:nvPr/>
              </p:nvSpPr>
              <p:spPr bwMode="auto">
                <a:xfrm>
                  <a:off x="1943634" y="5202516"/>
                  <a:ext cx="157163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chemeClr val="bg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69" name="Line 56"/>
                <p:cNvSpPr>
                  <a:spLocks noChangeShapeType="1"/>
                </p:cNvSpPr>
                <p:nvPr/>
              </p:nvSpPr>
              <p:spPr bwMode="auto">
                <a:xfrm>
                  <a:off x="2010309" y="5116791"/>
                  <a:ext cx="4763" cy="128587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70" name="Rectangle 57"/>
                <p:cNvSpPr>
                  <a:spLocks noChangeArrowheads="1"/>
                </p:cNvSpPr>
                <p:nvPr/>
              </p:nvSpPr>
              <p:spPr bwMode="auto">
                <a:xfrm>
                  <a:off x="1737259" y="5670828"/>
                  <a:ext cx="157163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chemeClr val="bg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71" name="Line 58"/>
                <p:cNvSpPr>
                  <a:spLocks noChangeShapeType="1"/>
                </p:cNvSpPr>
                <p:nvPr/>
              </p:nvSpPr>
              <p:spPr bwMode="auto">
                <a:xfrm>
                  <a:off x="1818222" y="5570816"/>
                  <a:ext cx="4762" cy="128587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grpSp>
              <p:nvGrpSpPr>
                <p:cNvPr id="72" name="Group 59"/>
                <p:cNvGrpSpPr>
                  <a:grpSpLocks/>
                </p:cNvGrpSpPr>
                <p:nvPr/>
              </p:nvGrpSpPr>
              <p:grpSpPr bwMode="auto">
                <a:xfrm>
                  <a:off x="876834" y="5294591"/>
                  <a:ext cx="157163" cy="295275"/>
                  <a:chOff x="4431" y="3005"/>
                  <a:chExt cx="99" cy="186"/>
                </a:xfrm>
                <a:solidFill>
                  <a:srgbClr val="FF3399"/>
                </a:solidFill>
              </p:grpSpPr>
              <p:sp>
                <p:nvSpPr>
                  <p:cNvPr id="7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4431" y="3065"/>
                    <a:ext cx="99" cy="126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  <p:sp>
                <p:nvSpPr>
                  <p:cNvPr id="74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3005"/>
                    <a:ext cx="0" cy="78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</p:grpSp>
            <p:sp>
              <p:nvSpPr>
                <p:cNvPr id="75" name="Rectangle 62"/>
                <p:cNvSpPr>
                  <a:spLocks noChangeArrowheads="1"/>
                </p:cNvSpPr>
                <p:nvPr/>
              </p:nvSpPr>
              <p:spPr bwMode="auto">
                <a:xfrm>
                  <a:off x="1361022" y="5339041"/>
                  <a:ext cx="157162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chemeClr val="bg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76" name="Line 63"/>
                <p:cNvSpPr>
                  <a:spLocks noChangeShapeType="1"/>
                </p:cNvSpPr>
                <p:nvPr/>
              </p:nvSpPr>
              <p:spPr bwMode="auto">
                <a:xfrm>
                  <a:off x="1427697" y="5253316"/>
                  <a:ext cx="4762" cy="128587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grpSp>
              <p:nvGrpSpPr>
                <p:cNvPr id="77" name="Group 76"/>
                <p:cNvGrpSpPr/>
                <p:nvPr/>
              </p:nvGrpSpPr>
              <p:grpSpPr>
                <a:xfrm>
                  <a:off x="2565842" y="5593035"/>
                  <a:ext cx="152400" cy="304800"/>
                  <a:chOff x="2452104" y="4692060"/>
                  <a:chExt cx="194569" cy="421011"/>
                </a:xfrm>
                <a:solidFill>
                  <a:srgbClr val="FF3399"/>
                </a:solidFill>
              </p:grpSpPr>
              <p:sp>
                <p:nvSpPr>
                  <p:cNvPr id="78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2452104" y="4844460"/>
                    <a:ext cx="194569" cy="268611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  <p:sp>
                <p:nvSpPr>
                  <p:cNvPr id="79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2528304" y="4692060"/>
                    <a:ext cx="5897" cy="172678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</p:grpSp>
            <p:sp>
              <p:nvSpPr>
                <p:cNvPr id="80" name="Rectangle 66"/>
                <p:cNvSpPr>
                  <a:spLocks noChangeArrowheads="1"/>
                </p:cNvSpPr>
                <p:nvPr/>
              </p:nvSpPr>
              <p:spPr bwMode="auto">
                <a:xfrm>
                  <a:off x="1208622" y="5931178"/>
                  <a:ext cx="157162" cy="200025"/>
                </a:xfrm>
                <a:prstGeom prst="rect">
                  <a:avLst/>
                </a:prstGeom>
                <a:solidFill>
                  <a:srgbClr val="FF3399"/>
                </a:solidFill>
                <a:ln w="12700">
                  <a:solidFill>
                    <a:schemeClr val="bg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81" name="Line 67"/>
                <p:cNvSpPr>
                  <a:spLocks noChangeShapeType="1"/>
                </p:cNvSpPr>
                <p:nvPr/>
              </p:nvSpPr>
              <p:spPr bwMode="auto">
                <a:xfrm>
                  <a:off x="1294347" y="5835928"/>
                  <a:ext cx="0" cy="123825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82" name="Line 68"/>
                <p:cNvSpPr>
                  <a:spLocks noChangeShapeType="1"/>
                </p:cNvSpPr>
                <p:nvPr/>
              </p:nvSpPr>
              <p:spPr bwMode="auto">
                <a:xfrm>
                  <a:off x="1022884" y="5305703"/>
                  <a:ext cx="330200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83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1472147" y="5156478"/>
                  <a:ext cx="450850" cy="11906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84" name="Line 70"/>
                <p:cNvSpPr>
                  <a:spLocks noChangeShapeType="1"/>
                </p:cNvSpPr>
                <p:nvPr/>
              </p:nvSpPr>
              <p:spPr bwMode="auto">
                <a:xfrm>
                  <a:off x="1981734" y="5231091"/>
                  <a:ext cx="643794" cy="339725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85" name="Line 71"/>
                <p:cNvSpPr>
                  <a:spLocks noChangeShapeType="1"/>
                </p:cNvSpPr>
                <p:nvPr/>
              </p:nvSpPr>
              <p:spPr bwMode="auto">
                <a:xfrm>
                  <a:off x="1008597" y="5366028"/>
                  <a:ext cx="223837" cy="44926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86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1232434" y="5245378"/>
                  <a:ext cx="165100" cy="525463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87" name="Line 73"/>
                <p:cNvSpPr>
                  <a:spLocks noChangeShapeType="1"/>
                </p:cNvSpPr>
                <p:nvPr/>
              </p:nvSpPr>
              <p:spPr bwMode="auto">
                <a:xfrm>
                  <a:off x="1427697" y="5275541"/>
                  <a:ext cx="330200" cy="33020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88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292759" y="5620028"/>
                  <a:ext cx="388938" cy="16510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89" name="Line 75"/>
                <p:cNvSpPr>
                  <a:spLocks noChangeShapeType="1"/>
                </p:cNvSpPr>
                <p:nvPr/>
              </p:nvSpPr>
              <p:spPr bwMode="auto">
                <a:xfrm>
                  <a:off x="1846797" y="5605742"/>
                  <a:ext cx="659605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90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2642042" y="5232678"/>
                  <a:ext cx="319179" cy="357188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>
              <a:xfrm>
                <a:off x="514096" y="4527685"/>
                <a:ext cx="20830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 err="1" smtClean="0">
                    <a:solidFill>
                      <a:prstClr val="white"/>
                    </a:solidFill>
                    <a:latin typeface="Arial Narrow" pitchFamily="34" charset="0"/>
                    <a:cs typeface="+mn-cs"/>
                  </a:rPr>
                  <a:t>mmWave</a:t>
                </a:r>
                <a:r>
                  <a:rPr lang="en-US" sz="2000" b="1" dirty="0" smtClean="0">
                    <a:solidFill>
                      <a:prstClr val="white"/>
                    </a:solidFill>
                    <a:latin typeface="Arial Narrow" pitchFamily="34" charset="0"/>
                    <a:cs typeface="+mn-cs"/>
                  </a:rPr>
                  <a:t> networks</a:t>
                </a:r>
                <a:endParaRPr lang="en-US" sz="2000" b="1" dirty="0">
                  <a:solidFill>
                    <a:prstClr val="white"/>
                  </a:solidFill>
                  <a:latin typeface="Arial Narrow" pitchFamily="34" charset="0"/>
                  <a:cs typeface="+mn-cs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233388" y="2255968"/>
                <a:ext cx="3283587" cy="1768397"/>
                <a:chOff x="10104054" y="1192359"/>
                <a:chExt cx="3673639" cy="1817313"/>
              </a:xfrm>
            </p:grpSpPr>
            <p:sp>
              <p:nvSpPr>
                <p:cNvPr id="92" name="Line 3"/>
                <p:cNvSpPr>
                  <a:spLocks noChangeShapeType="1"/>
                </p:cNvSpPr>
                <p:nvPr/>
              </p:nvSpPr>
              <p:spPr bwMode="auto">
                <a:xfrm flipV="1">
                  <a:off x="10104054" y="2429349"/>
                  <a:ext cx="3661154" cy="8027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rgbClr val="969696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graphicFrame>
              <p:nvGraphicFramePr>
                <p:cNvPr id="93" name="Object 4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1549466" y="2691535"/>
                <a:ext cx="1045716" cy="209932"/>
              </p:xfrm>
              <a:graphic>
                <a:graphicData uri="http://schemas.openxmlformats.org/presentationml/2006/ole">
                  <p:oleObj spid="_x0000_s67598" name="Clip" r:id="rId10" imgW="6545263" imgH="1706563" progId="">
                    <p:embed/>
                  </p:oleObj>
                </a:graphicData>
              </a:graphic>
            </p:graphicFrame>
            <p:graphicFrame>
              <p:nvGraphicFramePr>
                <p:cNvPr id="99" name="Object 13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301460" y="2691839"/>
                <a:ext cx="1045352" cy="209629"/>
              </p:xfrm>
              <a:graphic>
                <a:graphicData uri="http://schemas.openxmlformats.org/presentationml/2006/ole">
                  <p:oleObj spid="_x0000_s67599" name="Clip" r:id="rId11" imgW="6545263" imgH="1706563" progId="">
                    <p:embed/>
                  </p:oleObj>
                </a:graphicData>
              </a:graphic>
            </p:graphicFrame>
            <p:sp>
              <p:nvSpPr>
                <p:cNvPr id="102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0721717" y="2519126"/>
                  <a:ext cx="0" cy="152937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03" name="AutoShape 17"/>
                <p:cNvSpPr>
                  <a:spLocks noChangeArrowheads="1"/>
                </p:cNvSpPr>
                <p:nvPr/>
              </p:nvSpPr>
              <p:spPr bwMode="auto">
                <a:xfrm flipV="1">
                  <a:off x="10642792" y="2495394"/>
                  <a:ext cx="169125" cy="118658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06" name="Rectangle 20"/>
                <p:cNvSpPr>
                  <a:spLocks noChangeArrowheads="1"/>
                </p:cNvSpPr>
                <p:nvPr/>
              </p:nvSpPr>
              <p:spPr bwMode="auto">
                <a:xfrm>
                  <a:off x="10963175" y="1878488"/>
                  <a:ext cx="176313" cy="529563"/>
                </a:xfrm>
                <a:prstGeom prst="rect">
                  <a:avLst/>
                </a:prstGeom>
                <a:blipFill>
                  <a:blip r:embed="rId12" cstate="print"/>
                  <a:tile tx="0" ty="0" sx="100000" sy="100000" flip="none" algn="tl"/>
                </a:blipFill>
                <a:ln w="12700">
                  <a:solidFill>
                    <a:srgbClr val="6633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grpSp>
              <p:nvGrpSpPr>
                <p:cNvPr id="107" name="Group 21"/>
                <p:cNvGrpSpPr>
                  <a:grpSpLocks/>
                </p:cNvGrpSpPr>
                <p:nvPr/>
              </p:nvGrpSpPr>
              <p:grpSpPr bwMode="auto">
                <a:xfrm>
                  <a:off x="10961592" y="1687845"/>
                  <a:ext cx="168371" cy="201234"/>
                  <a:chOff x="3284" y="2417"/>
                  <a:chExt cx="106" cy="152"/>
                </a:xfrm>
                <a:solidFill>
                  <a:schemeClr val="bg1"/>
                </a:solidFill>
              </p:grpSpPr>
              <p:sp>
                <p:nvSpPr>
                  <p:cNvPr id="108" name="Line 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9" y="2453"/>
                    <a:ext cx="0" cy="116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  <p:sp>
                <p:nvSpPr>
                  <p:cNvPr id="109" name="AutoShape 2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284" y="2417"/>
                    <a:ext cx="106" cy="90"/>
                  </a:xfrm>
                  <a:prstGeom prst="triangle">
                    <a:avLst>
                      <a:gd name="adj" fmla="val 50000"/>
                    </a:avLst>
                  </a:prstGeom>
                  <a:grpFill/>
                  <a:ln w="12700">
                    <a:solidFill>
                      <a:schemeClr val="bg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</p:grpSp>
            <p:sp>
              <p:nvSpPr>
                <p:cNvPr id="111" name="Rectangle 25"/>
                <p:cNvSpPr>
                  <a:spLocks noChangeArrowheads="1"/>
                </p:cNvSpPr>
                <p:nvPr/>
              </p:nvSpPr>
              <p:spPr bwMode="auto">
                <a:xfrm>
                  <a:off x="12489192" y="1878488"/>
                  <a:ext cx="179352" cy="529563"/>
                </a:xfrm>
                <a:prstGeom prst="rect">
                  <a:avLst/>
                </a:prstGeom>
                <a:blipFill>
                  <a:blip r:embed="rId12" cstate="print"/>
                  <a:tile tx="0" ty="0" sx="100000" sy="100000" flip="none" algn="tl"/>
                </a:blipFill>
                <a:ln w="12700">
                  <a:solidFill>
                    <a:srgbClr val="6633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grpSp>
              <p:nvGrpSpPr>
                <p:cNvPr id="112" name="Group 29"/>
                <p:cNvGrpSpPr>
                  <a:grpSpLocks/>
                </p:cNvGrpSpPr>
                <p:nvPr/>
              </p:nvGrpSpPr>
              <p:grpSpPr bwMode="auto">
                <a:xfrm>
                  <a:off x="12487746" y="1687845"/>
                  <a:ext cx="171273" cy="201234"/>
                  <a:chOff x="3284" y="2417"/>
                  <a:chExt cx="106" cy="152"/>
                </a:xfrm>
                <a:solidFill>
                  <a:schemeClr val="bg1"/>
                </a:solidFill>
              </p:grpSpPr>
              <p:sp>
                <p:nvSpPr>
                  <p:cNvPr id="113" name="Line 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9" y="2453"/>
                    <a:ext cx="0" cy="116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  <p:sp>
                <p:nvSpPr>
                  <p:cNvPr id="114" name="AutoShape 2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284" y="2417"/>
                    <a:ext cx="106" cy="90"/>
                  </a:xfrm>
                  <a:prstGeom prst="triangle">
                    <a:avLst>
                      <a:gd name="adj" fmla="val 50000"/>
                    </a:avLst>
                  </a:prstGeom>
                  <a:grpFill/>
                  <a:ln w="12700">
                    <a:solidFill>
                      <a:schemeClr val="bg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  <a:cs typeface="+mn-cs"/>
                    </a:endParaRPr>
                  </a:p>
                </p:txBody>
              </p:sp>
            </p:grpSp>
            <p:graphicFrame>
              <p:nvGraphicFramePr>
                <p:cNvPr id="115" name="Object 30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2731977" y="2691535"/>
                <a:ext cx="1045716" cy="209932"/>
              </p:xfrm>
              <a:graphic>
                <a:graphicData uri="http://schemas.openxmlformats.org/presentationml/2006/ole">
                  <p:oleObj spid="_x0000_s67600" name="Clip" r:id="rId13" imgW="6545263" imgH="1706563" progId="">
                    <p:embed/>
                  </p:oleObj>
                </a:graphicData>
              </a:graphic>
            </p:graphicFrame>
            <p:sp>
              <p:nvSpPr>
                <p:cNvPr id="11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0642792" y="1783711"/>
                  <a:ext cx="318800" cy="628935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18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1961369" y="1775188"/>
                  <a:ext cx="487899" cy="637458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19" name="Line 38"/>
                <p:cNvSpPr>
                  <a:spLocks noChangeShapeType="1"/>
                </p:cNvSpPr>
                <p:nvPr/>
              </p:nvSpPr>
              <p:spPr bwMode="auto">
                <a:xfrm>
                  <a:off x="12659020" y="1775188"/>
                  <a:ext cx="489419" cy="707947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20" name="Line 40"/>
                <p:cNvSpPr>
                  <a:spLocks noChangeShapeType="1"/>
                </p:cNvSpPr>
                <p:nvPr/>
              </p:nvSpPr>
              <p:spPr bwMode="auto">
                <a:xfrm>
                  <a:off x="11174042" y="1703168"/>
                  <a:ext cx="1244827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22" name="Line 43"/>
                <p:cNvSpPr>
                  <a:spLocks noChangeShapeType="1"/>
                </p:cNvSpPr>
                <p:nvPr/>
              </p:nvSpPr>
              <p:spPr bwMode="auto">
                <a:xfrm>
                  <a:off x="12099682" y="2555156"/>
                  <a:ext cx="908922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2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2009482" y="2545943"/>
                  <a:ext cx="0" cy="152937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24" name="AutoShape 17"/>
                <p:cNvSpPr>
                  <a:spLocks noChangeArrowheads="1"/>
                </p:cNvSpPr>
                <p:nvPr/>
              </p:nvSpPr>
              <p:spPr bwMode="auto">
                <a:xfrm flipV="1">
                  <a:off x="11930557" y="2522211"/>
                  <a:ext cx="169125" cy="118658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2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3182947" y="2556858"/>
                  <a:ext cx="0" cy="152937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26" name="AutoShape 17"/>
                <p:cNvSpPr>
                  <a:spLocks noChangeArrowheads="1"/>
                </p:cNvSpPr>
                <p:nvPr/>
              </p:nvSpPr>
              <p:spPr bwMode="auto">
                <a:xfrm flipV="1">
                  <a:off x="13104022" y="2533126"/>
                  <a:ext cx="169125" cy="118658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27" name="Line 43"/>
                <p:cNvSpPr>
                  <a:spLocks noChangeShapeType="1"/>
                </p:cNvSpPr>
                <p:nvPr/>
              </p:nvSpPr>
              <p:spPr bwMode="auto">
                <a:xfrm>
                  <a:off x="10887533" y="2541576"/>
                  <a:ext cx="908922" cy="0"/>
                </a:xfrm>
                <a:prstGeom prst="lin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28" name="Line 3"/>
                <p:cNvSpPr>
                  <a:spLocks noChangeShapeType="1"/>
                </p:cNvSpPr>
                <p:nvPr/>
              </p:nvSpPr>
              <p:spPr bwMode="auto">
                <a:xfrm>
                  <a:off x="10104054" y="2979299"/>
                  <a:ext cx="3661154" cy="30373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rgbClr val="969696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10850459" y="1192359"/>
                  <a:ext cx="18899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b="1" dirty="0" smtClean="0">
                      <a:solidFill>
                        <a:prstClr val="white"/>
                      </a:solidFill>
                      <a:latin typeface="Arial Narrow" pitchFamily="34" charset="0"/>
                      <a:cs typeface="+mn-cs"/>
                    </a:rPr>
                    <a:t>Vehicle networks</a:t>
                  </a:r>
                  <a:endParaRPr lang="en-US" sz="2000" b="1" dirty="0">
                    <a:solidFill>
                      <a:prstClr val="white"/>
                    </a:solidFill>
                    <a:latin typeface="Arial Narrow" pitchFamily="34" charset="0"/>
                    <a:cs typeface="+mn-cs"/>
                  </a:endParaRPr>
                </a:p>
              </p:txBody>
            </p:sp>
          </p:grpSp>
          <p:cxnSp>
            <p:nvCxnSpPr>
              <p:cNvPr id="133" name="Straight Connector 132"/>
              <p:cNvCxnSpPr/>
              <p:nvPr/>
            </p:nvCxnSpPr>
            <p:spPr>
              <a:xfrm flipV="1">
                <a:off x="3336564" y="3253306"/>
                <a:ext cx="439782" cy="1790368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2597103" y="2719636"/>
                <a:ext cx="959352" cy="18481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1257123" y="2561068"/>
                <a:ext cx="2299332" cy="103553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179250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345148"/>
            <a:ext cx="8305800" cy="1143000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/>
              <a:t>Software-Defined Network </a:t>
            </a:r>
            <a:r>
              <a:rPr lang="en-US" sz="3600" dirty="0" smtClean="0"/>
              <a:t>Architecture</a:t>
            </a:r>
            <a:br>
              <a:rPr lang="en-US" sz="3600" dirty="0" smtClean="0"/>
            </a:br>
            <a:r>
              <a:rPr lang="en-US" sz="2400" dirty="0" smtClean="0"/>
              <a:t>(generalization of NFV, SDN, cloud-RAN, and distributed cloud)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190500" y="2526298"/>
            <a:ext cx="8572500" cy="244304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endParaRPr lang="en-US" sz="3200" b="1" dirty="0">
              <a:noFill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1076" y="2671501"/>
            <a:ext cx="1256424" cy="6096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Freq.</a:t>
            </a:r>
          </a:p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Allocation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587500" y="2671501"/>
            <a:ext cx="990600" cy="609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sz="1600" b="1" dirty="0">
                <a:solidFill>
                  <a:prstClr val="white"/>
                </a:solidFill>
              </a:rPr>
              <a:t>Power</a:t>
            </a:r>
          </a:p>
          <a:p>
            <a:pPr algn="ctr" eaLnBrk="0" hangingPunct="0"/>
            <a:r>
              <a:rPr lang="en-US" sz="1600" b="1" dirty="0">
                <a:solidFill>
                  <a:prstClr val="white"/>
                </a:solidFill>
              </a:rPr>
              <a:t>Control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30500" y="2671501"/>
            <a:ext cx="1143000" cy="609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sz="1600" b="1" dirty="0">
                <a:solidFill>
                  <a:prstClr val="white"/>
                </a:solidFill>
              </a:rPr>
              <a:t>Self</a:t>
            </a:r>
          </a:p>
          <a:p>
            <a:pPr algn="ctr" eaLnBrk="0" hangingPunct="0"/>
            <a:r>
              <a:rPr lang="en-US" sz="1600" b="1" dirty="0">
                <a:solidFill>
                  <a:prstClr val="white"/>
                </a:solidFill>
              </a:rPr>
              <a:t>Healing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73500" y="2671501"/>
            <a:ext cx="990600" cy="609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sz="1600" b="1" dirty="0">
                <a:solidFill>
                  <a:prstClr val="white"/>
                </a:solidFill>
              </a:rPr>
              <a:t>ICIC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16500" y="2671501"/>
            <a:ext cx="990600" cy="6096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QoS</a:t>
            </a:r>
          </a:p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Opt.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72860" y="2671501"/>
            <a:ext cx="1244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CS</a:t>
            </a:r>
          </a:p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Threshold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299200" y="3001700"/>
            <a:ext cx="1016000" cy="0"/>
          </a:xfrm>
          <a:prstGeom prst="line">
            <a:avLst/>
          </a:prstGeom>
          <a:ln w="762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44500" y="3667592"/>
            <a:ext cx="8128000" cy="9525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b="1" dirty="0" smtClean="0">
                <a:solidFill>
                  <a:prstClr val="white"/>
                </a:solidFill>
              </a:rPr>
              <a:t>UNIFIED CONTROL </a:t>
            </a:r>
            <a:r>
              <a:rPr lang="en-US" b="1" dirty="0">
                <a:solidFill>
                  <a:prstClr val="white"/>
                </a:solidFill>
              </a:rPr>
              <a:t>PLANE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939800" y="3326924"/>
            <a:ext cx="7137400" cy="569268"/>
            <a:chOff x="939800" y="2971800"/>
            <a:chExt cx="7137400" cy="80010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939800" y="2971800"/>
              <a:ext cx="0" cy="8001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057400" y="2971800"/>
              <a:ext cx="0" cy="8001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175000" y="2971800"/>
              <a:ext cx="0" cy="8001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292600" y="2971800"/>
              <a:ext cx="0" cy="8001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410200" y="2971800"/>
              <a:ext cx="0" cy="8001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8077200" y="2971800"/>
              <a:ext cx="0" cy="8001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939800" y="3896192"/>
            <a:ext cx="713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30300" y="4391492"/>
            <a:ext cx="6692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83359" y="3280223"/>
            <a:ext cx="3025305" cy="461661"/>
          </a:xfrm>
          <a:prstGeom prst="rect">
            <a:avLst/>
          </a:prstGeom>
          <a:noFill/>
          <a:ln>
            <a:noFill/>
          </a:ln>
        </p:spPr>
        <p:txBody>
          <a:bodyPr wrap="none" lIns="91435" tIns="45718" rIns="91435" bIns="45718" rtlCol="0">
            <a:spAutoFit/>
          </a:bodyPr>
          <a:lstStyle/>
          <a:p>
            <a:pPr eaLnBrk="0" hangingPunct="0"/>
            <a:r>
              <a:rPr lang="en-US" b="1" dirty="0" smtClean="0">
                <a:solidFill>
                  <a:prstClr val="black"/>
                </a:solidFill>
                <a:latin typeface="Calibri"/>
                <a:cs typeface="+mn-cs"/>
              </a:rPr>
              <a:t>Network Optimization</a:t>
            </a:r>
            <a:endParaRPr lang="en-US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954" y="1504991"/>
            <a:ext cx="8572500" cy="61604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endParaRPr lang="en-US" sz="3200" b="1" dirty="0">
              <a:noFill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23421" y="1505845"/>
            <a:ext cx="1398716" cy="461665"/>
          </a:xfrm>
          <a:prstGeom prst="rect">
            <a:avLst/>
          </a:prstGeom>
          <a:noFill/>
          <a:ln>
            <a:noFill/>
          </a:ln>
        </p:spPr>
        <p:txBody>
          <a:bodyPr wrap="none" lIns="91435" tIns="45718" rIns="91435" bIns="45718" rtlCol="0">
            <a:spAutoFit/>
          </a:bodyPr>
          <a:lstStyle/>
          <a:p>
            <a:pPr eaLnBrk="0" hangingPunct="0"/>
            <a:r>
              <a:rPr lang="en-US" b="1" dirty="0">
                <a:solidFill>
                  <a:prstClr val="black"/>
                </a:solidFill>
                <a:latin typeface="Calibri"/>
                <a:cs typeface="+mn-cs"/>
              </a:rPr>
              <a:t>App layer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368800" y="2121038"/>
            <a:ext cx="0" cy="40526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364318" y="1552382"/>
            <a:ext cx="1244600" cy="5098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Video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1811736" y="1558067"/>
            <a:ext cx="1244600" cy="50989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Security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3315452" y="1558067"/>
            <a:ext cx="1244600" cy="50989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Vehicular</a:t>
            </a:r>
          </a:p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Networks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193448" y="1990443"/>
            <a:ext cx="1016000" cy="0"/>
          </a:xfrm>
          <a:prstGeom prst="line">
            <a:avLst/>
          </a:prstGeom>
          <a:ln w="762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7478434" y="1574749"/>
            <a:ext cx="1244600" cy="509894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Health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4712452" y="1564136"/>
            <a:ext cx="1244600" cy="509894"/>
          </a:xfrm>
          <a:prstGeom prst="roundRect">
            <a:avLst/>
          </a:prstGeom>
          <a:solidFill>
            <a:srgbClr val="3F79E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 eaLnBrk="0" hangingPunct="0"/>
            <a:r>
              <a:rPr lang="en-US" sz="1400" b="1" dirty="0">
                <a:solidFill>
                  <a:prstClr val="white"/>
                </a:solidFill>
              </a:rPr>
              <a:t>M2M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222250" y="4364900"/>
            <a:ext cx="8572500" cy="2346796"/>
            <a:chOff x="203200" y="4231805"/>
            <a:chExt cx="8572500" cy="2346796"/>
          </a:xfrm>
        </p:grpSpPr>
        <p:grpSp>
          <p:nvGrpSpPr>
            <p:cNvPr id="34" name="Group 33"/>
            <p:cNvGrpSpPr/>
            <p:nvPr/>
          </p:nvGrpSpPr>
          <p:grpSpPr>
            <a:xfrm>
              <a:off x="203200" y="4231805"/>
              <a:ext cx="8572500" cy="2346796"/>
              <a:chOff x="203200" y="4231805"/>
              <a:chExt cx="8572500" cy="234679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03200" y="4967786"/>
                <a:ext cx="8572500" cy="161081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5" tIns="45718" rIns="91435" bIns="45718" rtlCol="0" anchor="ctr"/>
              <a:lstStyle/>
              <a:p>
                <a:pPr algn="ctr" eaLnBrk="0" hangingPunct="0"/>
                <a:endParaRPr lang="en-US" sz="3200" b="1" dirty="0">
                  <a:noFill/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>
                <a:off x="1136650" y="4267200"/>
                <a:ext cx="0" cy="114300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2825750" y="4267200"/>
                <a:ext cx="0" cy="114300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4508500" y="4231805"/>
                <a:ext cx="0" cy="114300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829550" y="4267200"/>
                <a:ext cx="0" cy="115570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 8"/>
              <p:cNvGrpSpPr/>
              <p:nvPr/>
            </p:nvGrpSpPr>
            <p:grpSpPr>
              <a:xfrm>
                <a:off x="444500" y="4964666"/>
                <a:ext cx="8089900" cy="1347235"/>
                <a:chOff x="444500" y="4964666"/>
                <a:chExt cx="8089900" cy="1347235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44500" y="5422900"/>
                  <a:ext cx="1384300" cy="88900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lIns="91435" tIns="45718" rIns="91435" bIns="45718" rtlCol="0" anchor="ctr"/>
                <a:lstStyle/>
                <a:p>
                  <a:pPr algn="ctr" eaLnBrk="0" hangingPunct="0"/>
                  <a:r>
                    <a:rPr lang="en-US" sz="1600" b="1" dirty="0" err="1">
                      <a:solidFill>
                        <a:prstClr val="white"/>
                      </a:solidFill>
                    </a:rPr>
                    <a:t>WiFi</a:t>
                  </a:r>
                  <a:endParaRPr lang="en-US" sz="1600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2152650" y="5422900"/>
                  <a:ext cx="1384300" cy="88900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lIns="91435" tIns="45718" rIns="91435" bIns="45718" rtlCol="0" anchor="ctr"/>
                <a:lstStyle/>
                <a:p>
                  <a:pPr algn="ctr" eaLnBrk="0" hangingPunct="0"/>
                  <a:r>
                    <a:rPr lang="en-US" sz="1600" b="1" dirty="0">
                      <a:solidFill>
                        <a:prstClr val="white"/>
                      </a:solidFill>
                    </a:rPr>
                    <a:t>Cellular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898900" y="5374806"/>
                  <a:ext cx="1384300" cy="937095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lIns="91435" tIns="45718" rIns="91435" bIns="45718" rtlCol="0" anchor="ctr"/>
                <a:lstStyle/>
                <a:p>
                  <a:pPr algn="ctr" eaLnBrk="0" hangingPunct="0"/>
                  <a:r>
                    <a:rPr lang="en-US" sz="1600" b="1" dirty="0" err="1">
                      <a:solidFill>
                        <a:prstClr val="white"/>
                      </a:solidFill>
                    </a:rPr>
                    <a:t>mmWave</a:t>
                  </a:r>
                  <a:endParaRPr lang="en-US" sz="1600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7150100" y="5422900"/>
                  <a:ext cx="1384300" cy="88900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lIns="91435" tIns="45718" rIns="91435" bIns="45718" rtlCol="0" anchor="ctr"/>
                <a:lstStyle/>
                <a:p>
                  <a:pPr algn="ctr" eaLnBrk="0" hangingPunct="0"/>
                  <a:r>
                    <a:rPr lang="en-US" sz="1600" b="1" dirty="0" smtClean="0">
                      <a:solidFill>
                        <a:prstClr val="white"/>
                      </a:solidFill>
                    </a:rPr>
                    <a:t>Ad-Hoc </a:t>
                  </a:r>
                </a:p>
                <a:p>
                  <a:pPr algn="ctr" eaLnBrk="0" hangingPunct="0"/>
                  <a:r>
                    <a:rPr lang="en-US" sz="1600" b="1" dirty="0" smtClean="0">
                      <a:solidFill>
                        <a:prstClr val="white"/>
                      </a:solidFill>
                    </a:rPr>
                    <a:t>Networks</a:t>
                  </a:r>
                  <a:endParaRPr lang="en-US" sz="1600" b="1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5161235" y="4964666"/>
                  <a:ext cx="1355426" cy="4616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1435" tIns="45718" rIns="91435" bIns="45718" rtlCol="0">
                  <a:spAutoFit/>
                </a:bodyPr>
                <a:lstStyle/>
                <a:p>
                  <a:pPr eaLnBrk="0" hangingPunct="0"/>
                  <a:r>
                    <a:rPr lang="en-US" b="1" dirty="0" smtClean="0">
                      <a:solidFill>
                        <a:prstClr val="black"/>
                      </a:solidFill>
                      <a:latin typeface="Calibri"/>
                      <a:cs typeface="+mn-cs"/>
                    </a:rPr>
                    <a:t>HW layer</a:t>
                  </a:r>
                  <a:endParaRPr lang="en-US" b="1" dirty="0">
                    <a:solidFill>
                      <a:prstClr val="black"/>
                    </a:solidFill>
                    <a:latin typeface="Calibri"/>
                    <a:cs typeface="+mn-cs"/>
                  </a:endParaRPr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5893807" y="545863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4400" b="1" dirty="0" smtClean="0">
                  <a:solidFill>
                    <a:prstClr val="black"/>
                  </a:solidFill>
                  <a:cs typeface="Times New Roman" panose="02020603050405020304" pitchFamily="18" charset="0"/>
                </a:rPr>
                <a:t>…</a:t>
              </a:r>
              <a:endParaRPr lang="en-US" sz="4400" b="1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22250" y="4330782"/>
            <a:ext cx="8572500" cy="2342169"/>
            <a:chOff x="9279233" y="2892287"/>
            <a:chExt cx="8572500" cy="2342169"/>
          </a:xfrm>
        </p:grpSpPr>
        <p:grpSp>
          <p:nvGrpSpPr>
            <p:cNvPr id="11" name="Group 10"/>
            <p:cNvGrpSpPr/>
            <p:nvPr/>
          </p:nvGrpSpPr>
          <p:grpSpPr>
            <a:xfrm>
              <a:off x="9279233" y="3613761"/>
              <a:ext cx="8572500" cy="1620695"/>
              <a:chOff x="331076" y="6897212"/>
              <a:chExt cx="8572500" cy="1610815"/>
            </a:xfrm>
          </p:grpSpPr>
          <p:pic>
            <p:nvPicPr>
              <p:cNvPr id="42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53231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90734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702268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17804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75330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893463" y="7768869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9499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06330" y="7737810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343833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846116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318692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405825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873726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441830" y="7734296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6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444141" y="7758934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7" name="Picture 2" descr="piko_0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953543" y="7758934"/>
                <a:ext cx="273493" cy="5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331076" y="6897212"/>
                <a:ext cx="8572500" cy="161081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5" tIns="45718" rIns="91435" bIns="45718" rtlCol="0" anchor="ctr"/>
              <a:lstStyle/>
              <a:p>
                <a:pPr algn="ctr" eaLnBrk="0" hangingPunct="0"/>
                <a:endParaRPr lang="en-US" sz="3200" b="1" dirty="0">
                  <a:noFill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191949" y="7081583"/>
                <a:ext cx="2971188" cy="458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35" tIns="45718" rIns="91435" bIns="45718" rtlCol="0">
                <a:spAutoFit/>
              </a:bodyPr>
              <a:lstStyle/>
              <a:p>
                <a:pPr eaLnBrk="0" hangingPunct="0"/>
                <a:r>
                  <a:rPr lang="en-US" b="1" dirty="0" smtClean="0">
                    <a:solidFill>
                      <a:prstClr val="black"/>
                    </a:solidFill>
                    <a:latin typeface="Calibri"/>
                    <a:cs typeface="+mn-cs"/>
                  </a:rPr>
                  <a:t>Distributed Antennas</a:t>
                </a:r>
                <a:endParaRPr lang="en-US" b="1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0187283" y="2892287"/>
              <a:ext cx="6634600" cy="731354"/>
              <a:chOff x="9987920" y="2464049"/>
              <a:chExt cx="6634600" cy="1463587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>
                <a:off x="9987920" y="2585542"/>
                <a:ext cx="6350" cy="129507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11683370" y="2647385"/>
                <a:ext cx="0" cy="1280251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H="1">
                <a:off x="14463290" y="2464049"/>
                <a:ext cx="13252" cy="1453431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16622520" y="2514709"/>
                <a:ext cx="0" cy="140277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/>
          <p:cNvSpPr/>
          <p:nvPr/>
        </p:nvSpPr>
        <p:spPr>
          <a:xfrm>
            <a:off x="222250" y="1552382"/>
            <a:ext cx="8495210" cy="532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3200" b="1" dirty="0" smtClean="0">
                <a:solidFill>
                  <a:prstClr val="white"/>
                </a:solidFill>
              </a:rPr>
              <a:t>Cloud Computing</a:t>
            </a:r>
            <a:endParaRPr lang="en-US" sz="3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10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87" y="842569"/>
            <a:ext cx="8382000" cy="6096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/>
                <a:cs typeface="Arial"/>
              </a:rPr>
              <a:t>SDWN Challenges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36090" y="1638761"/>
            <a:ext cx="8571427" cy="499852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Algorithmic complexity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Frequency allocation alone is NP hard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Also have MIMO, power control, CST, hierarchical networks: </a:t>
            </a:r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NP-really-hard</a:t>
            </a:r>
            <a:endParaRPr lang="en-US" sz="2800" dirty="0">
              <a:latin typeface="Arial"/>
              <a:cs typeface="Arial"/>
            </a:endParaRPr>
          </a:p>
          <a:p>
            <a:pPr lvl="1"/>
            <a:r>
              <a:rPr lang="en-US" sz="2400" dirty="0">
                <a:latin typeface="Arial"/>
                <a:cs typeface="Arial"/>
              </a:rPr>
              <a:t>Advanced optimization tools </a:t>
            </a:r>
            <a:r>
              <a:rPr lang="en-US" sz="2400" dirty="0" smtClean="0">
                <a:latin typeface="Arial"/>
                <a:cs typeface="Arial"/>
              </a:rPr>
              <a:t>needed, including </a:t>
            </a:r>
            <a:r>
              <a:rPr lang="en-US" sz="2400" dirty="0">
                <a:latin typeface="Arial"/>
                <a:cs typeface="Arial"/>
              </a:rPr>
              <a:t>a 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combination</a:t>
            </a:r>
            <a:r>
              <a:rPr lang="en-US" sz="2400" dirty="0">
                <a:latin typeface="Arial"/>
                <a:cs typeface="Arial"/>
              </a:rPr>
              <a:t> of </a:t>
            </a:r>
            <a:r>
              <a:rPr lang="en-US" sz="2400" dirty="0" smtClean="0">
                <a:latin typeface="Arial"/>
                <a:cs typeface="Arial"/>
              </a:rPr>
              <a:t>centralized (cloud) distributed, and locally centralized (fog) </a:t>
            </a:r>
            <a:r>
              <a:rPr lang="en-US" sz="2400" dirty="0">
                <a:latin typeface="Arial"/>
                <a:cs typeface="Arial"/>
              </a:rPr>
              <a:t>control</a:t>
            </a:r>
          </a:p>
          <a:p>
            <a:pPr lvl="1">
              <a:lnSpc>
                <a:spcPct val="50000"/>
              </a:lnSpc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Hardware </a:t>
            </a:r>
            <a:r>
              <a:rPr lang="en-US" sz="2800" dirty="0" smtClean="0">
                <a:latin typeface="Arial"/>
                <a:cs typeface="Arial"/>
              </a:rPr>
              <a:t>Interfaces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Seamless </a:t>
            </a:r>
            <a:r>
              <a:rPr lang="en-US" sz="2800" dirty="0" smtClean="0">
                <a:latin typeface="Arial"/>
                <a:cs typeface="Arial"/>
              </a:rPr>
              <a:t>handoff </a:t>
            </a:r>
          </a:p>
          <a:p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dirty="0" smtClean="0">
                <a:latin typeface="Arial"/>
                <a:cs typeface="Arial"/>
              </a:rPr>
              <a:t>esource pooling</a:t>
            </a:r>
            <a:endParaRPr lang="en-US" sz="2800" dirty="0">
              <a:latin typeface="Arial"/>
              <a:cs typeface="Arial"/>
            </a:endParaRPr>
          </a:p>
          <a:p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33" name="Picture 18" descr="oblak_2d"/>
          <p:cNvPicPr>
            <a:picLocks noChangeAspect="1" noChangeArrowheads="1"/>
          </p:cNvPicPr>
          <p:nvPr/>
        </p:nvPicPr>
        <p:blipFill>
          <a:blip r:embed="rId3" cstate="print">
            <a:alphaModFix amt="30000"/>
          </a:blip>
          <a:srcRect/>
          <a:stretch>
            <a:fillRect/>
          </a:stretch>
        </p:blipFill>
        <p:spPr bwMode="auto">
          <a:xfrm>
            <a:off x="4494287" y="4267135"/>
            <a:ext cx="3703016" cy="587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2" descr="stolp_gs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93" y="5261009"/>
            <a:ext cx="439732" cy="117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2" descr="stolp_gs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2329" y="5462788"/>
            <a:ext cx="482360" cy="128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ounded Rectangle 36"/>
          <p:cNvSpPr/>
          <p:nvPr/>
        </p:nvSpPr>
        <p:spPr bwMode="auto">
          <a:xfrm>
            <a:off x="7339181" y="5628616"/>
            <a:ext cx="216000" cy="108000"/>
          </a:xfrm>
          <a:prstGeom prst="roundRect">
            <a:avLst/>
          </a:prstGeom>
          <a:solidFill>
            <a:srgbClr val="E391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35" tIns="45718" rIns="91435" bIns="45718" numCol="1" rtlCol="0" anchor="t" anchorCtr="0" compatLnSpc="1">
            <a:prstTxWarp prst="textNoShape">
              <a:avLst/>
            </a:prstTxWarp>
          </a:bodyPr>
          <a:lstStyle/>
          <a:p>
            <a:pPr defTabSz="914353" eaLnBrk="0" hangingPunct="0">
              <a:defRPr/>
            </a:pPr>
            <a:endParaRPr lang="en-US" kern="0" dirty="0">
              <a:solidFill>
                <a:srgbClr val="000000"/>
              </a:solidFill>
              <a:latin typeface="Arial" pitchFamily="29" charset="0"/>
              <a:ea typeface="ＭＳ Ｐゴシック" pitchFamily="29" charset="-128"/>
              <a:cs typeface="ＭＳ Ｐゴシック" pitchFamily="29" charset="-128"/>
            </a:endParaRPr>
          </a:p>
        </p:txBody>
      </p:sp>
      <p:pic>
        <p:nvPicPr>
          <p:cNvPr id="38" name="Picture 2" descr="piko_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21256" y="5501416"/>
            <a:ext cx="273493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" descr="piko_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28165" y="5757616"/>
            <a:ext cx="273493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ounded Rectangle 39"/>
          <p:cNvSpPr/>
          <p:nvPr/>
        </p:nvSpPr>
        <p:spPr bwMode="auto">
          <a:xfrm>
            <a:off x="5980716" y="5443165"/>
            <a:ext cx="216000" cy="108000"/>
          </a:xfrm>
          <a:prstGeom prst="roundRect">
            <a:avLst/>
          </a:prstGeom>
          <a:solidFill>
            <a:srgbClr val="E391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35" tIns="45718" rIns="91435" bIns="45718" numCol="1" rtlCol="0" anchor="t" anchorCtr="0" compatLnSpc="1">
            <a:prstTxWarp prst="textNoShape">
              <a:avLst/>
            </a:prstTxWarp>
          </a:bodyPr>
          <a:lstStyle/>
          <a:p>
            <a:pPr defTabSz="914353" eaLnBrk="0" hangingPunct="0">
              <a:defRPr/>
            </a:pPr>
            <a:endParaRPr lang="en-US" kern="0" dirty="0">
              <a:solidFill>
                <a:srgbClr val="000000"/>
              </a:solidFill>
              <a:latin typeface="Arial" pitchFamily="29" charset="0"/>
              <a:ea typeface="ＭＳ Ｐゴシック" pitchFamily="29" charset="-128"/>
              <a:cs typeface="ＭＳ Ｐゴシック" pitchFamily="29" charset="-128"/>
            </a:endParaRPr>
          </a:p>
        </p:txBody>
      </p:sp>
      <p:pic>
        <p:nvPicPr>
          <p:cNvPr id="41" name="Picture 2" descr="piko_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62988" y="5577616"/>
            <a:ext cx="273493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Box 41"/>
          <p:cNvSpPr txBox="1"/>
          <p:nvPr/>
        </p:nvSpPr>
        <p:spPr>
          <a:xfrm>
            <a:off x="4080211" y="6419590"/>
            <a:ext cx="1316283" cy="308737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 eaLnBrk="0" hangingPunct="0"/>
            <a:r>
              <a:rPr lang="en-US" sz="1400" b="1" dirty="0" err="1">
                <a:solidFill>
                  <a:prstClr val="black"/>
                </a:solidFill>
                <a:latin typeface="Arial"/>
                <a:cs typeface="Arial"/>
              </a:rPr>
              <a:t>Macrocell</a:t>
            </a:r>
            <a:r>
              <a:rPr lang="en-US" sz="1400" b="1" dirty="0">
                <a:solidFill>
                  <a:prstClr val="black"/>
                </a:solidFill>
                <a:latin typeface="Arial"/>
                <a:cs typeface="Arial"/>
              </a:rPr>
              <a:t> BS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5327967" y="5375583"/>
            <a:ext cx="216000" cy="108000"/>
          </a:xfrm>
          <a:prstGeom prst="roundRect">
            <a:avLst/>
          </a:prstGeom>
          <a:solidFill>
            <a:srgbClr val="E391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35" tIns="45718" rIns="91435" bIns="45718" numCol="1" rtlCol="0" anchor="t" anchorCtr="0" compatLnSpc="1">
            <a:prstTxWarp prst="textNoShape">
              <a:avLst/>
            </a:prstTxWarp>
          </a:bodyPr>
          <a:lstStyle/>
          <a:p>
            <a:pPr defTabSz="914353" eaLnBrk="0" hangingPunct="0">
              <a:defRPr/>
            </a:pPr>
            <a:endParaRPr lang="en-US" kern="0" dirty="0">
              <a:solidFill>
                <a:srgbClr val="000000"/>
              </a:solidFill>
              <a:latin typeface="Arial" pitchFamily="29" charset="0"/>
              <a:ea typeface="ＭＳ Ｐゴシック" pitchFamily="29" charset="-128"/>
              <a:cs typeface="ＭＳ Ｐゴシック" pitchFamily="29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85569" y="6057750"/>
            <a:ext cx="1315156" cy="308737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prstClr val="black"/>
                </a:solidFill>
                <a:latin typeface="Arial"/>
                <a:cs typeface="Arial"/>
              </a:rPr>
              <a:t>Small cell BS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20739" y="5191129"/>
            <a:ext cx="372218" cy="27699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 eaLnBrk="0" hangingPunct="0"/>
            <a:r>
              <a:rPr lang="en-US" sz="1200" b="1" dirty="0">
                <a:solidFill>
                  <a:prstClr val="black"/>
                </a:solidFill>
                <a:latin typeface="Arial"/>
                <a:cs typeface="Arial"/>
              </a:rPr>
              <a:t>X2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32260" y="5440720"/>
            <a:ext cx="372218" cy="27699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 eaLnBrk="0" hangingPunct="0"/>
            <a:r>
              <a:rPr lang="en-US" sz="1200" b="1" dirty="0">
                <a:solidFill>
                  <a:prstClr val="black"/>
                </a:solidFill>
                <a:latin typeface="Arial"/>
                <a:cs typeface="Arial"/>
              </a:rPr>
              <a:t>X2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293989" y="5340269"/>
            <a:ext cx="372218" cy="27699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 eaLnBrk="0" hangingPunct="0"/>
            <a:r>
              <a:rPr lang="en-US" sz="1200" b="1" dirty="0">
                <a:solidFill>
                  <a:prstClr val="black"/>
                </a:solidFill>
                <a:latin typeface="Arial"/>
                <a:cs typeface="Arial"/>
              </a:rPr>
              <a:t>X2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90769" y="5201768"/>
            <a:ext cx="372218" cy="276999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 eaLnBrk="0" hangingPunct="0"/>
            <a:r>
              <a:rPr lang="en-US" sz="1200" b="1" dirty="0">
                <a:solidFill>
                  <a:prstClr val="black"/>
                </a:solidFill>
                <a:latin typeface="Arial"/>
                <a:cs typeface="Arial"/>
              </a:rPr>
              <a:t>X2</a:t>
            </a: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4700732" y="5429584"/>
            <a:ext cx="593519" cy="13582"/>
          </a:xfrm>
          <a:prstGeom prst="line">
            <a:avLst/>
          </a:prstGeom>
          <a:solidFill>
            <a:srgbClr val="BBE0E3"/>
          </a:solidFill>
          <a:ln w="28575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6238905" y="5489786"/>
            <a:ext cx="346427" cy="229599"/>
          </a:xfrm>
          <a:prstGeom prst="line">
            <a:avLst/>
          </a:prstGeom>
          <a:solidFill>
            <a:srgbClr val="BBE0E3"/>
          </a:solidFill>
          <a:ln w="28575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926685" y="5700450"/>
            <a:ext cx="421757" cy="35492"/>
          </a:xfrm>
          <a:prstGeom prst="line">
            <a:avLst/>
          </a:prstGeom>
          <a:solidFill>
            <a:srgbClr val="BBE0E3"/>
          </a:solidFill>
          <a:ln w="28575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5561697" y="5461337"/>
            <a:ext cx="385968" cy="40080"/>
          </a:xfrm>
          <a:prstGeom prst="line">
            <a:avLst/>
          </a:prstGeom>
          <a:solidFill>
            <a:srgbClr val="BBE0E3"/>
          </a:solidFill>
          <a:ln w="28575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4494287" y="4752643"/>
            <a:ext cx="2826661" cy="861037"/>
            <a:chOff x="668012" y="3441220"/>
            <a:chExt cx="2826661" cy="2086484"/>
          </a:xfrm>
        </p:grpSpPr>
        <p:sp>
          <p:nvSpPr>
            <p:cNvPr id="54" name="Freeform 53"/>
            <p:cNvSpPr/>
            <p:nvPr/>
          </p:nvSpPr>
          <p:spPr bwMode="auto">
            <a:xfrm>
              <a:off x="2173375" y="3505242"/>
              <a:ext cx="712935" cy="1806397"/>
            </a:xfrm>
            <a:custGeom>
              <a:avLst/>
              <a:gdLst>
                <a:gd name="connsiteX0" fmla="*/ 1191188 w 1191188"/>
                <a:gd name="connsiteY0" fmla="*/ 0 h 2499345"/>
                <a:gd name="connsiteX1" fmla="*/ 934486 w 1191188"/>
                <a:gd name="connsiteY1" fmla="*/ 1229407 h 2499345"/>
                <a:gd name="connsiteX2" fmla="*/ 150869 w 1191188"/>
                <a:gd name="connsiteY2" fmla="*/ 1769806 h 2499345"/>
                <a:gd name="connsiteX3" fmla="*/ 29273 w 1191188"/>
                <a:gd name="connsiteY3" fmla="*/ 2499345 h 249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188" h="2499345">
                  <a:moveTo>
                    <a:pt x="1191188" y="0"/>
                  </a:moveTo>
                  <a:cubicBezTo>
                    <a:pt x="1149530" y="467219"/>
                    <a:pt x="1107872" y="934439"/>
                    <a:pt x="934486" y="1229407"/>
                  </a:cubicBezTo>
                  <a:cubicBezTo>
                    <a:pt x="761100" y="1524375"/>
                    <a:pt x="301738" y="1558150"/>
                    <a:pt x="150869" y="1769806"/>
                  </a:cubicBezTo>
                  <a:cubicBezTo>
                    <a:pt x="0" y="1981462"/>
                    <a:pt x="29273" y="2499345"/>
                    <a:pt x="29273" y="2499345"/>
                  </a:cubicBezTo>
                </a:path>
              </a:pathLst>
            </a:custGeom>
            <a:noFill/>
            <a:ln w="38100" cap="flat" cmpd="sng" algn="ctr">
              <a:solidFill>
                <a:srgbClr val="1EA4C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sp>
          <p:nvSpPr>
            <p:cNvPr id="55" name="Freeform 54"/>
            <p:cNvSpPr/>
            <p:nvPr/>
          </p:nvSpPr>
          <p:spPr bwMode="auto">
            <a:xfrm flipH="1">
              <a:off x="3345149" y="3540847"/>
              <a:ext cx="149524" cy="1986857"/>
            </a:xfrm>
            <a:custGeom>
              <a:avLst/>
              <a:gdLst>
                <a:gd name="connsiteX0" fmla="*/ 175638 w 204911"/>
                <a:gd name="connsiteY0" fmla="*/ 0 h 2485835"/>
                <a:gd name="connsiteX1" fmla="*/ 175638 w 204911"/>
                <a:gd name="connsiteY1" fmla="*/ 1567157 h 2485835"/>
                <a:gd name="connsiteX2" fmla="*/ 0 w 204911"/>
                <a:gd name="connsiteY2" fmla="*/ 2485835 h 248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911" h="2485835">
                  <a:moveTo>
                    <a:pt x="175638" y="0"/>
                  </a:moveTo>
                  <a:cubicBezTo>
                    <a:pt x="190274" y="576425"/>
                    <a:pt x="204911" y="1152851"/>
                    <a:pt x="175638" y="1567157"/>
                  </a:cubicBezTo>
                  <a:cubicBezTo>
                    <a:pt x="146365" y="1981463"/>
                    <a:pt x="0" y="2485835"/>
                    <a:pt x="0" y="2485835"/>
                  </a:cubicBezTo>
                </a:path>
              </a:pathLst>
            </a:custGeom>
            <a:noFill/>
            <a:ln w="38100" cap="flat" cmpd="sng" algn="ctr">
              <a:solidFill>
                <a:srgbClr val="1EA4C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1609693" y="3490224"/>
              <a:ext cx="527020" cy="1746593"/>
            </a:xfrm>
            <a:custGeom>
              <a:avLst/>
              <a:gdLst>
                <a:gd name="connsiteX0" fmla="*/ 1191188 w 1191188"/>
                <a:gd name="connsiteY0" fmla="*/ 0 h 2499345"/>
                <a:gd name="connsiteX1" fmla="*/ 934486 w 1191188"/>
                <a:gd name="connsiteY1" fmla="*/ 1229407 h 2499345"/>
                <a:gd name="connsiteX2" fmla="*/ 150869 w 1191188"/>
                <a:gd name="connsiteY2" fmla="*/ 1769806 h 2499345"/>
                <a:gd name="connsiteX3" fmla="*/ 29273 w 1191188"/>
                <a:gd name="connsiteY3" fmla="*/ 2499345 h 249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188" h="2499345">
                  <a:moveTo>
                    <a:pt x="1191188" y="0"/>
                  </a:moveTo>
                  <a:cubicBezTo>
                    <a:pt x="1149530" y="467219"/>
                    <a:pt x="1107872" y="934439"/>
                    <a:pt x="934486" y="1229407"/>
                  </a:cubicBezTo>
                  <a:cubicBezTo>
                    <a:pt x="761100" y="1524375"/>
                    <a:pt x="301738" y="1558150"/>
                    <a:pt x="150869" y="1769806"/>
                  </a:cubicBezTo>
                  <a:cubicBezTo>
                    <a:pt x="0" y="1981462"/>
                    <a:pt x="29273" y="2499345"/>
                    <a:pt x="29273" y="2499345"/>
                  </a:cubicBezTo>
                </a:path>
              </a:pathLst>
            </a:custGeom>
            <a:noFill/>
            <a:ln w="38100" cap="flat" cmpd="sng" algn="ctr">
              <a:solidFill>
                <a:srgbClr val="1EA4C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668012" y="3441220"/>
              <a:ext cx="1190131" cy="1746593"/>
            </a:xfrm>
            <a:custGeom>
              <a:avLst/>
              <a:gdLst>
                <a:gd name="connsiteX0" fmla="*/ 1191188 w 1191188"/>
                <a:gd name="connsiteY0" fmla="*/ 0 h 2499345"/>
                <a:gd name="connsiteX1" fmla="*/ 934486 w 1191188"/>
                <a:gd name="connsiteY1" fmla="*/ 1229407 h 2499345"/>
                <a:gd name="connsiteX2" fmla="*/ 150869 w 1191188"/>
                <a:gd name="connsiteY2" fmla="*/ 1769806 h 2499345"/>
                <a:gd name="connsiteX3" fmla="*/ 29273 w 1191188"/>
                <a:gd name="connsiteY3" fmla="*/ 2499345 h 249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188" h="2499345">
                  <a:moveTo>
                    <a:pt x="1191188" y="0"/>
                  </a:moveTo>
                  <a:cubicBezTo>
                    <a:pt x="1149530" y="467219"/>
                    <a:pt x="1107872" y="934439"/>
                    <a:pt x="934486" y="1229407"/>
                  </a:cubicBezTo>
                  <a:cubicBezTo>
                    <a:pt x="761100" y="1524375"/>
                    <a:pt x="301738" y="1558150"/>
                    <a:pt x="150869" y="1769806"/>
                  </a:cubicBezTo>
                  <a:cubicBezTo>
                    <a:pt x="0" y="1981462"/>
                    <a:pt x="29273" y="2499345"/>
                    <a:pt x="29273" y="2499345"/>
                  </a:cubicBezTo>
                </a:path>
              </a:pathLst>
            </a:custGeom>
            <a:noFill/>
            <a:ln w="38100" cap="flat" cmpd="sng" algn="ctr">
              <a:solidFill>
                <a:srgbClr val="1EA4C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3000658" y="3506991"/>
              <a:ext cx="149524" cy="1986857"/>
            </a:xfrm>
            <a:custGeom>
              <a:avLst/>
              <a:gdLst>
                <a:gd name="connsiteX0" fmla="*/ 175638 w 204911"/>
                <a:gd name="connsiteY0" fmla="*/ 0 h 2485835"/>
                <a:gd name="connsiteX1" fmla="*/ 175638 w 204911"/>
                <a:gd name="connsiteY1" fmla="*/ 1567157 h 2485835"/>
                <a:gd name="connsiteX2" fmla="*/ 0 w 204911"/>
                <a:gd name="connsiteY2" fmla="*/ 2485835 h 248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911" h="2485835">
                  <a:moveTo>
                    <a:pt x="175638" y="0"/>
                  </a:moveTo>
                  <a:cubicBezTo>
                    <a:pt x="190274" y="576425"/>
                    <a:pt x="204911" y="1152851"/>
                    <a:pt x="175638" y="1567157"/>
                  </a:cubicBezTo>
                  <a:cubicBezTo>
                    <a:pt x="146365" y="1981463"/>
                    <a:pt x="0" y="2485835"/>
                    <a:pt x="0" y="2485835"/>
                  </a:cubicBezTo>
                </a:path>
              </a:pathLst>
            </a:custGeom>
            <a:noFill/>
            <a:ln w="38100" cap="flat" cmpd="sng" algn="ctr">
              <a:solidFill>
                <a:srgbClr val="1EA4C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vert="horz" wrap="square" lIns="91435" tIns="45718" rIns="91435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353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pitchFamily="29" charset="0"/>
                <a:ea typeface="ＭＳ Ｐゴシック" pitchFamily="29" charset="-128"/>
                <a:cs typeface="ＭＳ Ｐゴシック" pitchFamily="29" charset="-128"/>
              </a:endParaRPr>
            </a:p>
          </p:txBody>
        </p:sp>
      </p:grpSp>
      <p:sp>
        <p:nvSpPr>
          <p:cNvPr id="34" name="Rounded Rectangle 33"/>
          <p:cNvSpPr/>
          <p:nvPr/>
        </p:nvSpPr>
        <p:spPr bwMode="auto">
          <a:xfrm>
            <a:off x="5183141" y="4407511"/>
            <a:ext cx="2658376" cy="345132"/>
          </a:xfrm>
          <a:prstGeom prst="roundRect">
            <a:avLst/>
          </a:prstGeom>
          <a:solidFill>
            <a:srgbClr val="E391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35" tIns="45718" rIns="91435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353" eaLnBrk="0" hangingPunct="0">
              <a:defRPr/>
            </a:pPr>
            <a:r>
              <a:rPr lang="en-US" sz="1600" b="1" kern="0" dirty="0" smtClean="0">
                <a:solidFill>
                  <a:srgbClr val="FFFFFF"/>
                </a:solidFill>
                <a:latin typeface="Arial"/>
                <a:ea typeface="ＭＳ Ｐゴシック" pitchFamily="29" charset="-128"/>
                <a:cs typeface="Arial"/>
              </a:rPr>
              <a:t>Cloud Optimization</a:t>
            </a:r>
            <a:endParaRPr lang="en-US" sz="1600" b="1" kern="0" dirty="0">
              <a:solidFill>
                <a:srgbClr val="FFFFFF"/>
              </a:solidFill>
              <a:latin typeface="Arial"/>
              <a:ea typeface="ＭＳ Ｐゴシック" pitchFamily="29" charset="-128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77045" y="4952799"/>
            <a:ext cx="3203965" cy="960261"/>
            <a:chOff x="5877045" y="4952799"/>
            <a:chExt cx="3203965" cy="960261"/>
          </a:xfrm>
        </p:grpSpPr>
        <p:pic>
          <p:nvPicPr>
            <p:cNvPr id="59" name="Picture 18" descr="oblak_2d"/>
            <p:cNvPicPr>
              <a:picLocks noChangeAspect="1" noChangeArrowheads="1"/>
            </p:cNvPicPr>
            <p:nvPr/>
          </p:nvPicPr>
          <p:blipFill>
            <a:blip r:embed="rId3" cstate="print">
              <a:alphaModFix amt="30000"/>
            </a:blip>
            <a:srcRect/>
            <a:stretch>
              <a:fillRect/>
            </a:stretch>
          </p:blipFill>
          <p:spPr bwMode="auto">
            <a:xfrm>
              <a:off x="5877045" y="5359372"/>
              <a:ext cx="2201634" cy="553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Rounded Rectangle 59"/>
            <p:cNvSpPr/>
            <p:nvPr/>
          </p:nvSpPr>
          <p:spPr bwMode="auto">
            <a:xfrm>
              <a:off x="7555181" y="4952799"/>
              <a:ext cx="1525829" cy="476785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35" tIns="45718" rIns="91435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53" eaLnBrk="0" hangingPunct="0">
                <a:defRPr/>
              </a:pPr>
              <a:r>
                <a:rPr lang="en-US" sz="1600" b="1" kern="0" dirty="0" smtClean="0">
                  <a:solidFill>
                    <a:srgbClr val="FFFFFF"/>
                  </a:solidFill>
                  <a:latin typeface="Arial"/>
                  <a:ea typeface="ＭＳ Ｐゴシック" pitchFamily="29" charset="-128"/>
                  <a:cs typeface="Arial"/>
                </a:rPr>
                <a:t> Fog </a:t>
              </a:r>
            </a:p>
            <a:p>
              <a:pPr algn="ctr" defTabSz="914353" eaLnBrk="0" hangingPunct="0">
                <a:defRPr/>
              </a:pPr>
              <a:r>
                <a:rPr lang="en-US" sz="1600" b="1" kern="0" dirty="0" smtClean="0">
                  <a:solidFill>
                    <a:srgbClr val="FFFFFF"/>
                  </a:solidFill>
                  <a:latin typeface="Arial"/>
                  <a:ea typeface="ＭＳ Ｐゴシック" pitchFamily="29" charset="-128"/>
                  <a:cs typeface="Arial"/>
                </a:rPr>
                <a:t>Optimization</a:t>
              </a:r>
              <a:endParaRPr lang="en-US" sz="1600" b="1" kern="0" dirty="0">
                <a:solidFill>
                  <a:srgbClr val="FFFFFF"/>
                </a:solidFill>
                <a:latin typeface="Arial"/>
                <a:ea typeface="ＭＳ Ｐゴシック" pitchFamily="29" charset="-128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1728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769" y="517657"/>
            <a:ext cx="8229600" cy="1143000"/>
          </a:xfrm>
        </p:spPr>
        <p:txBody>
          <a:bodyPr/>
          <a:lstStyle/>
          <a:p>
            <a:r>
              <a:rPr lang="en-US" dirty="0" smtClean="0"/>
              <a:t>New PHY and MAC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689" y="1811191"/>
            <a:ext cx="8376082" cy="4758283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 smtClean="0"/>
              <a:t>New Waveforms</a:t>
            </a:r>
          </a:p>
          <a:p>
            <a:pPr lvl="1"/>
            <a:r>
              <a:rPr lang="en-US" sz="3000" dirty="0" smtClean="0"/>
              <a:t>Robust to rapidly changing channels (OTFS)</a:t>
            </a:r>
          </a:p>
          <a:p>
            <a:pPr lvl="1"/>
            <a:r>
              <a:rPr lang="en-US" sz="3000" dirty="0" smtClean="0"/>
              <a:t>More flexible and efficient subcarrier allocation (variants of OFDM)</a:t>
            </a:r>
          </a:p>
          <a:p>
            <a:r>
              <a:rPr lang="en-US" sz="3200" dirty="0" smtClean="0"/>
              <a:t>Coding</a:t>
            </a:r>
          </a:p>
          <a:p>
            <a:pPr lvl="1"/>
            <a:r>
              <a:rPr lang="en-US" sz="3000" dirty="0" smtClean="0"/>
              <a:t>Incremental research (polar vs. LDPC), no new breakthroughs</a:t>
            </a:r>
          </a:p>
          <a:p>
            <a:r>
              <a:rPr lang="en-US" sz="3200" dirty="0" smtClean="0"/>
              <a:t>Access</a:t>
            </a:r>
          </a:p>
          <a:p>
            <a:pPr lvl="1"/>
            <a:r>
              <a:rPr lang="en-US" sz="3300" dirty="0" smtClean="0"/>
              <a:t>Efficient access for low-rate </a:t>
            </a:r>
            <a:r>
              <a:rPr lang="en-US" sz="3300" dirty="0" err="1" smtClean="0"/>
              <a:t>IoT</a:t>
            </a:r>
            <a:r>
              <a:rPr lang="en-US" sz="3300" dirty="0" smtClean="0"/>
              <a:t> Devices (sparse code MAC, GFDM, OTFS, variants of OFDMA)</a:t>
            </a:r>
          </a:p>
          <a:p>
            <a:pPr lvl="1"/>
            <a:r>
              <a:rPr lang="en-US" sz="3300" dirty="0" smtClean="0"/>
              <a:t>Access/interference mitigation for unlicensed LTE 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xmlns="" val="38317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>
          <a:xfrm>
            <a:off x="505261" y="478304"/>
            <a:ext cx="7848600" cy="8763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ea typeface="Tahoma" pitchFamily="34" charset="0"/>
                <a:cs typeface="Tahoma" pitchFamily="34" charset="0"/>
              </a:rPr>
              <a:t>Future Wireless Networks</a:t>
            </a:r>
          </a:p>
        </p:txBody>
      </p:sp>
      <p:sp>
        <p:nvSpPr>
          <p:cNvPr id="1054" name="Text Box 48"/>
          <p:cNvSpPr txBox="1">
            <a:spLocks noChangeArrowheads="1"/>
          </p:cNvSpPr>
          <p:nvPr/>
        </p:nvSpPr>
        <p:spPr bwMode="auto">
          <a:xfrm>
            <a:off x="404153" y="1284348"/>
            <a:ext cx="8415338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CC0000"/>
                </a:solidFill>
                <a:latin typeface="Calibri"/>
                <a:cs typeface="Times New Roman" pitchFamily="18" charset="0"/>
              </a:rPr>
              <a:t>Ubiquitous Communication Among People and Devices</a:t>
            </a:r>
            <a:endParaRPr lang="en-US" sz="2800" b="1" i="1" dirty="0">
              <a:solidFill>
                <a:prstClr val="black"/>
              </a:solidFill>
              <a:latin typeface="Calibri"/>
              <a:cs typeface="Times New Roman" pitchFamily="18" charset="0"/>
            </a:endParaRPr>
          </a:p>
        </p:txBody>
      </p:sp>
      <p:pic>
        <p:nvPicPr>
          <p:cNvPr id="73" name="Picture 49" descr="C:\Program Files\Common Files\Microsoft Shared\Clipart\cagcat50\bl00393_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314" y="2352055"/>
            <a:ext cx="1785938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4" name="Object 29"/>
          <p:cNvGraphicFramePr>
            <a:graphicFrameLocks noChangeAspect="1"/>
          </p:cNvGraphicFramePr>
          <p:nvPr/>
        </p:nvGraphicFramePr>
        <p:xfrm>
          <a:off x="1386749" y="2226642"/>
          <a:ext cx="3494088" cy="2679700"/>
        </p:xfrm>
        <a:graphic>
          <a:graphicData uri="http://schemas.openxmlformats.org/presentationml/2006/ole">
            <p:oleObj spid="_x0000_s68631" name="Clip" r:id="rId4" imgW="2827338" imgH="3497263" progId="">
              <p:embed/>
            </p:oleObj>
          </a:graphicData>
        </a:graphic>
      </p:graphicFrame>
      <p:sp>
        <p:nvSpPr>
          <p:cNvPr id="75" name="Line 33"/>
          <p:cNvSpPr>
            <a:spLocks noChangeShapeType="1"/>
          </p:cNvSpPr>
          <p:nvPr/>
        </p:nvSpPr>
        <p:spPr bwMode="auto">
          <a:xfrm flipV="1">
            <a:off x="2274162" y="2482230"/>
            <a:ext cx="0" cy="163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76" name="AutoShape 34"/>
          <p:cNvSpPr>
            <a:spLocks noChangeArrowheads="1"/>
          </p:cNvSpPr>
          <p:nvPr/>
        </p:nvSpPr>
        <p:spPr bwMode="auto">
          <a:xfrm flipV="1">
            <a:off x="2188437" y="2456830"/>
            <a:ext cx="185737" cy="1270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77" name="Line 35"/>
          <p:cNvSpPr>
            <a:spLocks noChangeShapeType="1"/>
          </p:cNvSpPr>
          <p:nvPr/>
        </p:nvSpPr>
        <p:spPr bwMode="auto">
          <a:xfrm flipH="1">
            <a:off x="1566137" y="2533030"/>
            <a:ext cx="546100" cy="19954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79" name="Line 3"/>
          <p:cNvSpPr>
            <a:spLocks noChangeShapeType="1"/>
          </p:cNvSpPr>
          <p:nvPr/>
        </p:nvSpPr>
        <p:spPr bwMode="auto">
          <a:xfrm flipV="1">
            <a:off x="339242" y="6046605"/>
            <a:ext cx="54975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84" name="Group 11"/>
          <p:cNvGrpSpPr>
            <a:grpSpLocks/>
          </p:cNvGrpSpPr>
          <p:nvPr/>
        </p:nvGrpSpPr>
        <p:grpSpPr bwMode="auto">
          <a:xfrm>
            <a:off x="770529" y="6198637"/>
            <a:ext cx="2309812" cy="420688"/>
            <a:chOff x="1966" y="2585"/>
            <a:chExt cx="1373" cy="308"/>
          </a:xfrm>
        </p:grpSpPr>
        <p:graphicFrame>
          <p:nvGraphicFramePr>
            <p:cNvPr id="85" name="Object 12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p:oleObj spid="_x0000_s68632" name="Clip" r:id="rId5" imgW="6545263" imgH="1706563" progId="">
                <p:embed/>
              </p:oleObj>
            </a:graphicData>
          </a:graphic>
        </p:graphicFrame>
        <p:graphicFrame>
          <p:nvGraphicFramePr>
            <p:cNvPr id="86" name="Object 13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p:oleObj spid="_x0000_s68633" name="Clip" r:id="rId6" imgW="6545263" imgH="1706563" progId="">
                <p:embed/>
              </p:oleObj>
            </a:graphicData>
          </a:graphic>
        </p:graphicFrame>
        <p:sp>
          <p:nvSpPr>
            <p:cNvPr id="87" name="Line 14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88" name="AutoShape 15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89" name="Line 16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90" name="AutoShape 17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  <p:sp>
        <p:nvSpPr>
          <p:cNvPr id="91" name="Line 18"/>
          <p:cNvSpPr>
            <a:spLocks noChangeShapeType="1"/>
          </p:cNvSpPr>
          <p:nvPr/>
        </p:nvSpPr>
        <p:spPr bwMode="auto">
          <a:xfrm flipV="1">
            <a:off x="371432" y="6739028"/>
            <a:ext cx="54991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92" name="Group 19"/>
          <p:cNvGrpSpPr>
            <a:grpSpLocks/>
          </p:cNvGrpSpPr>
          <p:nvPr/>
        </p:nvGrpSpPr>
        <p:grpSpPr bwMode="auto">
          <a:xfrm>
            <a:off x="3295755" y="5270320"/>
            <a:ext cx="184150" cy="746125"/>
            <a:chOff x="3267" y="2423"/>
            <a:chExt cx="111" cy="544"/>
          </a:xfrm>
        </p:grpSpPr>
        <p:sp>
          <p:nvSpPr>
            <p:cNvPr id="93" name="Rectangle 20"/>
            <p:cNvSpPr>
              <a:spLocks noChangeArrowheads="1"/>
            </p:cNvSpPr>
            <p:nvPr/>
          </p:nvSpPr>
          <p:spPr bwMode="auto">
            <a:xfrm>
              <a:off x="3267" y="2567"/>
              <a:ext cx="111" cy="400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grpSp>
          <p:nvGrpSpPr>
            <p:cNvPr id="94" name="Group 21"/>
            <p:cNvGrpSpPr>
              <a:grpSpLocks/>
            </p:cNvGrpSpPr>
            <p:nvPr/>
          </p:nvGrpSpPr>
          <p:grpSpPr bwMode="auto">
            <a:xfrm>
              <a:off x="3272" y="2423"/>
              <a:ext cx="106" cy="152"/>
              <a:chOff x="3284" y="2417"/>
              <a:chExt cx="106" cy="152"/>
            </a:xfrm>
          </p:grpSpPr>
          <p:sp>
            <p:nvSpPr>
              <p:cNvPr id="95" name="Line 22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96" name="AutoShape 23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</p:grpSp>
      <p:grpSp>
        <p:nvGrpSpPr>
          <p:cNvPr id="97" name="Group 24"/>
          <p:cNvGrpSpPr>
            <a:grpSpLocks/>
          </p:cNvGrpSpPr>
          <p:nvPr/>
        </p:nvGrpSpPr>
        <p:grpSpPr bwMode="auto">
          <a:xfrm>
            <a:off x="4889605" y="5270320"/>
            <a:ext cx="187325" cy="746125"/>
            <a:chOff x="3267" y="2423"/>
            <a:chExt cx="111" cy="544"/>
          </a:xfrm>
        </p:grpSpPr>
        <p:sp>
          <p:nvSpPr>
            <p:cNvPr id="98" name="Rectangle 25"/>
            <p:cNvSpPr>
              <a:spLocks noChangeArrowheads="1"/>
            </p:cNvSpPr>
            <p:nvPr/>
          </p:nvSpPr>
          <p:spPr bwMode="auto">
            <a:xfrm>
              <a:off x="3267" y="2567"/>
              <a:ext cx="111" cy="400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grpSp>
          <p:nvGrpSpPr>
            <p:cNvPr id="99" name="Group 29"/>
            <p:cNvGrpSpPr>
              <a:grpSpLocks/>
            </p:cNvGrpSpPr>
            <p:nvPr/>
          </p:nvGrpSpPr>
          <p:grpSpPr bwMode="auto">
            <a:xfrm>
              <a:off x="3272" y="2423"/>
              <a:ext cx="106" cy="152"/>
              <a:chOff x="3284" y="2417"/>
              <a:chExt cx="106" cy="152"/>
            </a:xfrm>
          </p:grpSpPr>
          <p:sp>
            <p:nvSpPr>
              <p:cNvPr id="100" name="Line 27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01" name="AutoShape 28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</p:grpSp>
      <p:sp>
        <p:nvSpPr>
          <p:cNvPr id="103" name="Line 31"/>
          <p:cNvSpPr>
            <a:spLocks noChangeShapeType="1"/>
          </p:cNvSpPr>
          <p:nvPr/>
        </p:nvSpPr>
        <p:spPr bwMode="auto">
          <a:xfrm flipV="1">
            <a:off x="1209822" y="5360807"/>
            <a:ext cx="2024021" cy="81538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04" name="Line 36"/>
          <p:cNvSpPr>
            <a:spLocks noChangeShapeType="1"/>
          </p:cNvSpPr>
          <p:nvPr/>
        </p:nvSpPr>
        <p:spPr bwMode="auto">
          <a:xfrm flipH="1">
            <a:off x="2433710" y="5433831"/>
            <a:ext cx="800132" cy="74236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05" name="Line 37"/>
          <p:cNvSpPr>
            <a:spLocks noChangeShapeType="1"/>
          </p:cNvSpPr>
          <p:nvPr/>
        </p:nvSpPr>
        <p:spPr bwMode="auto">
          <a:xfrm flipH="1">
            <a:off x="4051495" y="5360807"/>
            <a:ext cx="806360" cy="82945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06" name="Line 38"/>
          <p:cNvSpPr>
            <a:spLocks noChangeShapeType="1"/>
          </p:cNvSpPr>
          <p:nvPr/>
        </p:nvSpPr>
        <p:spPr bwMode="auto">
          <a:xfrm>
            <a:off x="5076931" y="5433831"/>
            <a:ext cx="212522" cy="74236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07" name="Line 40"/>
          <p:cNvSpPr>
            <a:spLocks noChangeShapeType="1"/>
          </p:cNvSpPr>
          <p:nvPr/>
        </p:nvSpPr>
        <p:spPr bwMode="auto">
          <a:xfrm>
            <a:off x="3525943" y="5286195"/>
            <a:ext cx="13001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09" name="Line 43"/>
          <p:cNvSpPr>
            <a:spLocks noChangeShapeType="1"/>
          </p:cNvSpPr>
          <p:nvPr/>
        </p:nvSpPr>
        <p:spPr bwMode="auto">
          <a:xfrm>
            <a:off x="4169172" y="6253251"/>
            <a:ext cx="9493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10" name="Rectangle 46"/>
          <p:cNvSpPr>
            <a:spLocks noChangeArrowheads="1"/>
          </p:cNvSpPr>
          <p:nvPr/>
        </p:nvSpPr>
        <p:spPr bwMode="auto">
          <a:xfrm>
            <a:off x="3025049" y="4553917"/>
            <a:ext cx="157163" cy="2000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11" name="Line 47"/>
          <p:cNvSpPr>
            <a:spLocks noChangeShapeType="1"/>
          </p:cNvSpPr>
          <p:nvPr/>
        </p:nvSpPr>
        <p:spPr bwMode="auto">
          <a:xfrm>
            <a:off x="3110774" y="4458667"/>
            <a:ext cx="0" cy="1238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12" name="Line 51"/>
          <p:cNvSpPr>
            <a:spLocks noChangeShapeType="1"/>
          </p:cNvSpPr>
          <p:nvPr/>
        </p:nvSpPr>
        <p:spPr bwMode="auto">
          <a:xfrm>
            <a:off x="2283687" y="2513980"/>
            <a:ext cx="239712" cy="2068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13" name="Line 53"/>
          <p:cNvSpPr>
            <a:spLocks noChangeShapeType="1"/>
          </p:cNvSpPr>
          <p:nvPr/>
        </p:nvSpPr>
        <p:spPr bwMode="auto">
          <a:xfrm>
            <a:off x="2321787" y="2537792"/>
            <a:ext cx="714375" cy="1905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14" name="Line 54"/>
          <p:cNvSpPr>
            <a:spLocks noChangeShapeType="1"/>
          </p:cNvSpPr>
          <p:nvPr/>
        </p:nvSpPr>
        <p:spPr bwMode="auto">
          <a:xfrm>
            <a:off x="2566262" y="4530105"/>
            <a:ext cx="4857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415199" y="4587255"/>
            <a:ext cx="2239963" cy="1039812"/>
            <a:chOff x="415199" y="4488305"/>
            <a:chExt cx="2239963" cy="1039812"/>
          </a:xfrm>
        </p:grpSpPr>
        <p:grpSp>
          <p:nvGrpSpPr>
            <p:cNvPr id="115" name="Group 51"/>
            <p:cNvGrpSpPr>
              <a:grpSpLocks/>
            </p:cNvGrpSpPr>
            <p:nvPr/>
          </p:nvGrpSpPr>
          <p:grpSpPr bwMode="auto">
            <a:xfrm>
              <a:off x="2497999" y="4508942"/>
              <a:ext cx="157163" cy="295275"/>
              <a:chOff x="4431" y="3005"/>
              <a:chExt cx="99" cy="186"/>
            </a:xfrm>
          </p:grpSpPr>
          <p:sp>
            <p:nvSpPr>
              <p:cNvPr id="116" name="Rectangle 49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17" name="Line 50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118" name="Line 52"/>
            <p:cNvSpPr>
              <a:spLocks noChangeShapeType="1"/>
            </p:cNvSpPr>
            <p:nvPr/>
          </p:nvSpPr>
          <p:spPr bwMode="auto">
            <a:xfrm flipV="1">
              <a:off x="1566137" y="4513705"/>
              <a:ext cx="957262" cy="444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19" name="Rectangle 55"/>
            <p:cNvSpPr>
              <a:spLocks noChangeArrowheads="1"/>
            </p:cNvSpPr>
            <p:nvPr/>
          </p:nvSpPr>
          <p:spPr bwMode="auto">
            <a:xfrm>
              <a:off x="1481999" y="4574030"/>
              <a:ext cx="157163" cy="20002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20" name="Line 56"/>
            <p:cNvSpPr>
              <a:spLocks noChangeShapeType="1"/>
            </p:cNvSpPr>
            <p:nvPr/>
          </p:nvSpPr>
          <p:spPr bwMode="auto">
            <a:xfrm>
              <a:off x="1548674" y="4488305"/>
              <a:ext cx="4763" cy="128587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21" name="Rectangle 57"/>
            <p:cNvSpPr>
              <a:spLocks noChangeArrowheads="1"/>
            </p:cNvSpPr>
            <p:nvPr/>
          </p:nvSpPr>
          <p:spPr bwMode="auto">
            <a:xfrm>
              <a:off x="1275624" y="5042342"/>
              <a:ext cx="157163" cy="20002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22" name="Line 58"/>
            <p:cNvSpPr>
              <a:spLocks noChangeShapeType="1"/>
            </p:cNvSpPr>
            <p:nvPr/>
          </p:nvSpPr>
          <p:spPr bwMode="auto">
            <a:xfrm>
              <a:off x="1356587" y="4942330"/>
              <a:ext cx="4762" cy="128587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grpSp>
          <p:nvGrpSpPr>
            <p:cNvPr id="123" name="Group 59"/>
            <p:cNvGrpSpPr>
              <a:grpSpLocks/>
            </p:cNvGrpSpPr>
            <p:nvPr/>
          </p:nvGrpSpPr>
          <p:grpSpPr bwMode="auto">
            <a:xfrm>
              <a:off x="415199" y="4666105"/>
              <a:ext cx="157163" cy="295275"/>
              <a:chOff x="4431" y="3005"/>
              <a:chExt cx="99" cy="186"/>
            </a:xfrm>
          </p:grpSpPr>
          <p:sp>
            <p:nvSpPr>
              <p:cNvPr id="124" name="Rectangle 60"/>
              <p:cNvSpPr>
                <a:spLocks noChangeArrowheads="1"/>
              </p:cNvSpPr>
              <p:nvPr/>
            </p:nvSpPr>
            <p:spPr bwMode="auto">
              <a:xfrm>
                <a:off x="4431" y="3065"/>
                <a:ext cx="99" cy="12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125" name="Line 61"/>
              <p:cNvSpPr>
                <a:spLocks noChangeShapeType="1"/>
              </p:cNvSpPr>
              <p:nvPr/>
            </p:nvSpPr>
            <p:spPr bwMode="auto">
              <a:xfrm>
                <a:off x="4485" y="3005"/>
                <a:ext cx="0" cy="7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126" name="Rectangle 62"/>
            <p:cNvSpPr>
              <a:spLocks noChangeArrowheads="1"/>
            </p:cNvSpPr>
            <p:nvPr/>
          </p:nvSpPr>
          <p:spPr bwMode="auto">
            <a:xfrm>
              <a:off x="899387" y="4710555"/>
              <a:ext cx="157162" cy="20002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27" name="Line 63"/>
            <p:cNvSpPr>
              <a:spLocks noChangeShapeType="1"/>
            </p:cNvSpPr>
            <p:nvPr/>
          </p:nvSpPr>
          <p:spPr bwMode="auto">
            <a:xfrm>
              <a:off x="966062" y="4624830"/>
              <a:ext cx="4762" cy="128587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28" name="Rectangle 64"/>
            <p:cNvSpPr>
              <a:spLocks noChangeArrowheads="1"/>
            </p:cNvSpPr>
            <p:nvPr/>
          </p:nvSpPr>
          <p:spPr bwMode="auto">
            <a:xfrm>
              <a:off x="1651862" y="5328092"/>
              <a:ext cx="157162" cy="20002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29" name="Line 65"/>
            <p:cNvSpPr>
              <a:spLocks noChangeShapeType="1"/>
            </p:cNvSpPr>
            <p:nvPr/>
          </p:nvSpPr>
          <p:spPr bwMode="auto">
            <a:xfrm>
              <a:off x="1732824" y="5228080"/>
              <a:ext cx="4763" cy="128587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0" name="Rectangle 66"/>
            <p:cNvSpPr>
              <a:spLocks noChangeArrowheads="1"/>
            </p:cNvSpPr>
            <p:nvPr/>
          </p:nvSpPr>
          <p:spPr bwMode="auto">
            <a:xfrm>
              <a:off x="746987" y="5302692"/>
              <a:ext cx="157162" cy="20002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1" name="Line 67"/>
            <p:cNvSpPr>
              <a:spLocks noChangeShapeType="1"/>
            </p:cNvSpPr>
            <p:nvPr/>
          </p:nvSpPr>
          <p:spPr bwMode="auto">
            <a:xfrm>
              <a:off x="832712" y="5207442"/>
              <a:ext cx="0" cy="12382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2" name="Line 68"/>
            <p:cNvSpPr>
              <a:spLocks noChangeShapeType="1"/>
            </p:cNvSpPr>
            <p:nvPr/>
          </p:nvSpPr>
          <p:spPr bwMode="auto">
            <a:xfrm>
              <a:off x="561249" y="4677217"/>
              <a:ext cx="3302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3" name="Line 69"/>
            <p:cNvSpPr>
              <a:spLocks noChangeShapeType="1"/>
            </p:cNvSpPr>
            <p:nvPr/>
          </p:nvSpPr>
          <p:spPr bwMode="auto">
            <a:xfrm flipV="1">
              <a:off x="1010512" y="4527992"/>
              <a:ext cx="450850" cy="1190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4" name="Line 70"/>
            <p:cNvSpPr>
              <a:spLocks noChangeShapeType="1"/>
            </p:cNvSpPr>
            <p:nvPr/>
          </p:nvSpPr>
          <p:spPr bwMode="auto">
            <a:xfrm>
              <a:off x="1520099" y="4602605"/>
              <a:ext cx="180975" cy="584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5" name="Line 71"/>
            <p:cNvSpPr>
              <a:spLocks noChangeShapeType="1"/>
            </p:cNvSpPr>
            <p:nvPr/>
          </p:nvSpPr>
          <p:spPr bwMode="auto">
            <a:xfrm>
              <a:off x="546962" y="4737542"/>
              <a:ext cx="223837" cy="4492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6" name="Line 72"/>
            <p:cNvSpPr>
              <a:spLocks noChangeShapeType="1"/>
            </p:cNvSpPr>
            <p:nvPr/>
          </p:nvSpPr>
          <p:spPr bwMode="auto">
            <a:xfrm flipV="1">
              <a:off x="770799" y="4616892"/>
              <a:ext cx="165100" cy="5254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7" name="Line 73"/>
            <p:cNvSpPr>
              <a:spLocks noChangeShapeType="1"/>
            </p:cNvSpPr>
            <p:nvPr/>
          </p:nvSpPr>
          <p:spPr bwMode="auto">
            <a:xfrm>
              <a:off x="966062" y="4647055"/>
              <a:ext cx="330200" cy="330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8" name="Line 74"/>
            <p:cNvSpPr>
              <a:spLocks noChangeShapeType="1"/>
            </p:cNvSpPr>
            <p:nvPr/>
          </p:nvSpPr>
          <p:spPr bwMode="auto">
            <a:xfrm flipV="1">
              <a:off x="831124" y="4991542"/>
              <a:ext cx="388938" cy="1651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39" name="Line 75"/>
            <p:cNvSpPr>
              <a:spLocks noChangeShapeType="1"/>
            </p:cNvSpPr>
            <p:nvPr/>
          </p:nvSpPr>
          <p:spPr bwMode="auto">
            <a:xfrm>
              <a:off x="1385162" y="4977255"/>
              <a:ext cx="285750" cy="255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140" name="Line 76"/>
            <p:cNvSpPr>
              <a:spLocks noChangeShapeType="1"/>
            </p:cNvSpPr>
            <p:nvPr/>
          </p:nvSpPr>
          <p:spPr bwMode="auto">
            <a:xfrm flipV="1">
              <a:off x="1739174" y="4604192"/>
              <a:ext cx="760413" cy="5381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  <p:sp>
        <p:nvSpPr>
          <p:cNvPr id="141" name="Rectangle 78"/>
          <p:cNvSpPr>
            <a:spLocks noChangeArrowheads="1"/>
          </p:cNvSpPr>
          <p:nvPr/>
        </p:nvSpPr>
        <p:spPr bwMode="auto">
          <a:xfrm>
            <a:off x="3106012" y="3206130"/>
            <a:ext cx="157162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42" name="Line 79"/>
          <p:cNvSpPr>
            <a:spLocks noChangeShapeType="1"/>
          </p:cNvSpPr>
          <p:nvPr/>
        </p:nvSpPr>
        <p:spPr bwMode="auto">
          <a:xfrm>
            <a:off x="3191737" y="3110880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43" name="Rectangle 81"/>
          <p:cNvSpPr>
            <a:spLocks noChangeArrowheads="1"/>
          </p:cNvSpPr>
          <p:nvPr/>
        </p:nvSpPr>
        <p:spPr bwMode="auto">
          <a:xfrm>
            <a:off x="3872774" y="2158380"/>
            <a:ext cx="157163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44" name="Line 82"/>
          <p:cNvSpPr>
            <a:spLocks noChangeShapeType="1"/>
          </p:cNvSpPr>
          <p:nvPr/>
        </p:nvSpPr>
        <p:spPr bwMode="auto">
          <a:xfrm>
            <a:off x="3958499" y="2063130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45" name="Rectangle 84"/>
          <p:cNvSpPr>
            <a:spLocks noChangeArrowheads="1"/>
          </p:cNvSpPr>
          <p:nvPr/>
        </p:nvSpPr>
        <p:spPr bwMode="auto">
          <a:xfrm>
            <a:off x="2839312" y="2296492"/>
            <a:ext cx="157162" cy="200025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46" name="Line 85"/>
          <p:cNvSpPr>
            <a:spLocks noChangeShapeType="1"/>
          </p:cNvSpPr>
          <p:nvPr/>
        </p:nvSpPr>
        <p:spPr bwMode="auto">
          <a:xfrm>
            <a:off x="2925037" y="2201242"/>
            <a:ext cx="0" cy="123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47" name="Line 86"/>
          <p:cNvSpPr>
            <a:spLocks noChangeShapeType="1"/>
          </p:cNvSpPr>
          <p:nvPr/>
        </p:nvSpPr>
        <p:spPr bwMode="auto">
          <a:xfrm flipV="1">
            <a:off x="2399574" y="2277442"/>
            <a:ext cx="471488" cy="1714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48" name="Line 87"/>
          <p:cNvSpPr>
            <a:spLocks noChangeShapeType="1"/>
          </p:cNvSpPr>
          <p:nvPr/>
        </p:nvSpPr>
        <p:spPr bwMode="auto">
          <a:xfrm flipV="1">
            <a:off x="2956787" y="2148855"/>
            <a:ext cx="914400" cy="71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49" name="Line 88"/>
          <p:cNvSpPr>
            <a:spLocks noChangeShapeType="1"/>
          </p:cNvSpPr>
          <p:nvPr/>
        </p:nvSpPr>
        <p:spPr bwMode="auto">
          <a:xfrm>
            <a:off x="2956787" y="2263155"/>
            <a:ext cx="225425" cy="8477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50" name="Line 89"/>
          <p:cNvSpPr>
            <a:spLocks noChangeShapeType="1"/>
          </p:cNvSpPr>
          <p:nvPr/>
        </p:nvSpPr>
        <p:spPr bwMode="auto">
          <a:xfrm flipV="1">
            <a:off x="3213962" y="2148855"/>
            <a:ext cx="671512" cy="8286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pic>
        <p:nvPicPr>
          <p:cNvPr id="154" name="Picture 11" descr="http://www.fotosearch.com/bthumb/IMZ/IMZ405/sps063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78100" y="4548397"/>
            <a:ext cx="583827" cy="57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" name="Rectangle 51"/>
          <p:cNvSpPr>
            <a:spLocks noChangeArrowheads="1"/>
          </p:cNvSpPr>
          <p:nvPr/>
        </p:nvSpPr>
        <p:spPr bwMode="auto">
          <a:xfrm>
            <a:off x="1096237" y="3366467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56" name="Line 52"/>
          <p:cNvSpPr>
            <a:spLocks noChangeShapeType="1"/>
          </p:cNvSpPr>
          <p:nvPr/>
        </p:nvSpPr>
        <p:spPr bwMode="auto">
          <a:xfrm>
            <a:off x="1135924" y="3318842"/>
            <a:ext cx="1588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57" name="Rectangle 53"/>
          <p:cNvSpPr>
            <a:spLocks noChangeArrowheads="1"/>
          </p:cNvSpPr>
          <p:nvPr/>
        </p:nvSpPr>
        <p:spPr bwMode="auto">
          <a:xfrm>
            <a:off x="673962" y="3691905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58" name="Line 54"/>
          <p:cNvSpPr>
            <a:spLocks noChangeShapeType="1"/>
          </p:cNvSpPr>
          <p:nvPr/>
        </p:nvSpPr>
        <p:spPr bwMode="auto">
          <a:xfrm>
            <a:off x="713649" y="3644280"/>
            <a:ext cx="1588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59" name="Rectangle 55"/>
          <p:cNvSpPr>
            <a:spLocks noChangeArrowheads="1"/>
          </p:cNvSpPr>
          <p:nvPr/>
        </p:nvSpPr>
        <p:spPr bwMode="auto">
          <a:xfrm>
            <a:off x="1037499" y="3668092"/>
            <a:ext cx="74613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60" name="Line 56"/>
          <p:cNvSpPr>
            <a:spLocks noChangeShapeType="1"/>
          </p:cNvSpPr>
          <p:nvPr/>
        </p:nvSpPr>
        <p:spPr bwMode="auto">
          <a:xfrm>
            <a:off x="1078774" y="3623642"/>
            <a:ext cx="0" cy="58738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61" name="Rectangle 57"/>
          <p:cNvSpPr>
            <a:spLocks noChangeArrowheads="1"/>
          </p:cNvSpPr>
          <p:nvPr/>
        </p:nvSpPr>
        <p:spPr bwMode="auto">
          <a:xfrm>
            <a:off x="564424" y="3391867"/>
            <a:ext cx="74613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62" name="Line 58"/>
          <p:cNvSpPr>
            <a:spLocks noChangeShapeType="1"/>
          </p:cNvSpPr>
          <p:nvPr/>
        </p:nvSpPr>
        <p:spPr bwMode="auto">
          <a:xfrm>
            <a:off x="602524" y="3344242"/>
            <a:ext cx="3175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63" name="Rectangle 59"/>
          <p:cNvSpPr>
            <a:spLocks noChangeArrowheads="1"/>
          </p:cNvSpPr>
          <p:nvPr/>
        </p:nvSpPr>
        <p:spPr bwMode="auto">
          <a:xfrm>
            <a:off x="858112" y="3274392"/>
            <a:ext cx="74612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64" name="Line 60"/>
          <p:cNvSpPr>
            <a:spLocks noChangeShapeType="1"/>
          </p:cNvSpPr>
          <p:nvPr/>
        </p:nvSpPr>
        <p:spPr bwMode="auto">
          <a:xfrm>
            <a:off x="896212" y="3226767"/>
            <a:ext cx="3175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65" name="Rectangle 61"/>
          <p:cNvSpPr>
            <a:spLocks noChangeArrowheads="1"/>
          </p:cNvSpPr>
          <p:nvPr/>
        </p:nvSpPr>
        <p:spPr bwMode="auto">
          <a:xfrm>
            <a:off x="858112" y="3825255"/>
            <a:ext cx="74612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66" name="Line 62"/>
          <p:cNvSpPr>
            <a:spLocks noChangeShapeType="1"/>
          </p:cNvSpPr>
          <p:nvPr/>
        </p:nvSpPr>
        <p:spPr bwMode="auto">
          <a:xfrm>
            <a:off x="896212" y="3777630"/>
            <a:ext cx="3175" cy="60325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67" name="Line 63"/>
          <p:cNvSpPr>
            <a:spLocks noChangeShapeType="1"/>
          </p:cNvSpPr>
          <p:nvPr/>
        </p:nvSpPr>
        <p:spPr bwMode="auto">
          <a:xfrm flipV="1">
            <a:off x="642212" y="3271217"/>
            <a:ext cx="206375" cy="889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68" name="Line 64"/>
          <p:cNvSpPr>
            <a:spLocks noChangeShapeType="1"/>
          </p:cNvSpPr>
          <p:nvPr/>
        </p:nvSpPr>
        <p:spPr bwMode="auto">
          <a:xfrm flipH="1">
            <a:off x="921612" y="3656980"/>
            <a:ext cx="123825" cy="14922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69" name="Line 65"/>
          <p:cNvSpPr>
            <a:spLocks noChangeShapeType="1"/>
          </p:cNvSpPr>
          <p:nvPr/>
        </p:nvSpPr>
        <p:spPr bwMode="auto">
          <a:xfrm>
            <a:off x="631099" y="3450605"/>
            <a:ext cx="53975" cy="18415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70" name="Line 66"/>
          <p:cNvSpPr>
            <a:spLocks noChangeShapeType="1"/>
          </p:cNvSpPr>
          <p:nvPr/>
        </p:nvSpPr>
        <p:spPr bwMode="auto">
          <a:xfrm flipH="1">
            <a:off x="1070837" y="3369642"/>
            <a:ext cx="28575" cy="24447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71" name="Line 67"/>
          <p:cNvSpPr>
            <a:spLocks noChangeShapeType="1"/>
          </p:cNvSpPr>
          <p:nvPr/>
        </p:nvSpPr>
        <p:spPr bwMode="auto">
          <a:xfrm>
            <a:off x="937487" y="3231530"/>
            <a:ext cx="165100" cy="10795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72" name="Line 68"/>
          <p:cNvSpPr>
            <a:spLocks noChangeShapeType="1"/>
          </p:cNvSpPr>
          <p:nvPr/>
        </p:nvSpPr>
        <p:spPr bwMode="auto">
          <a:xfrm>
            <a:off x="742224" y="3636342"/>
            <a:ext cx="166688" cy="1095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73" name="Line 69"/>
          <p:cNvSpPr>
            <a:spLocks noChangeShapeType="1"/>
          </p:cNvSpPr>
          <p:nvPr/>
        </p:nvSpPr>
        <p:spPr bwMode="auto">
          <a:xfrm flipH="1">
            <a:off x="761274" y="3301380"/>
            <a:ext cx="109538" cy="3190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74" name="Line 70"/>
          <p:cNvSpPr>
            <a:spLocks noChangeShapeType="1"/>
          </p:cNvSpPr>
          <p:nvPr/>
        </p:nvSpPr>
        <p:spPr bwMode="auto">
          <a:xfrm flipH="1">
            <a:off x="780324" y="3360117"/>
            <a:ext cx="288925" cy="3000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75" name="Line 71"/>
          <p:cNvSpPr>
            <a:spLocks noChangeShapeType="1"/>
          </p:cNvSpPr>
          <p:nvPr/>
        </p:nvSpPr>
        <p:spPr bwMode="auto">
          <a:xfrm flipH="1" flipV="1">
            <a:off x="667612" y="3418855"/>
            <a:ext cx="350837" cy="1905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76" name="Rectangle 53"/>
          <p:cNvSpPr>
            <a:spLocks noChangeArrowheads="1"/>
          </p:cNvSpPr>
          <p:nvPr/>
        </p:nvSpPr>
        <p:spPr bwMode="auto">
          <a:xfrm>
            <a:off x="748574" y="2928317"/>
            <a:ext cx="76200" cy="93663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77" name="Line 54"/>
          <p:cNvSpPr>
            <a:spLocks noChangeShapeType="1"/>
          </p:cNvSpPr>
          <p:nvPr/>
        </p:nvSpPr>
        <p:spPr bwMode="auto">
          <a:xfrm>
            <a:off x="788262" y="2879105"/>
            <a:ext cx="1587" cy="61912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78" name="Rectangle 59"/>
          <p:cNvSpPr>
            <a:spLocks noChangeArrowheads="1"/>
          </p:cNvSpPr>
          <p:nvPr/>
        </p:nvSpPr>
        <p:spPr bwMode="auto">
          <a:xfrm>
            <a:off x="931137" y="2510805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79" name="Line 60"/>
          <p:cNvSpPr>
            <a:spLocks noChangeShapeType="1"/>
          </p:cNvSpPr>
          <p:nvPr/>
        </p:nvSpPr>
        <p:spPr bwMode="auto">
          <a:xfrm>
            <a:off x="970824" y="2463180"/>
            <a:ext cx="3175" cy="61912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0" name="Rectangle 61"/>
          <p:cNvSpPr>
            <a:spLocks noChangeArrowheads="1"/>
          </p:cNvSpPr>
          <p:nvPr/>
        </p:nvSpPr>
        <p:spPr bwMode="auto">
          <a:xfrm>
            <a:off x="839062" y="3061667"/>
            <a:ext cx="76200" cy="9525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1" name="Line 62"/>
          <p:cNvSpPr>
            <a:spLocks noChangeShapeType="1"/>
          </p:cNvSpPr>
          <p:nvPr/>
        </p:nvSpPr>
        <p:spPr bwMode="auto">
          <a:xfrm>
            <a:off x="970824" y="3014042"/>
            <a:ext cx="3175" cy="6191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2" name="Line 68"/>
          <p:cNvSpPr>
            <a:spLocks noChangeShapeType="1"/>
          </p:cNvSpPr>
          <p:nvPr/>
        </p:nvSpPr>
        <p:spPr bwMode="auto">
          <a:xfrm>
            <a:off x="816837" y="2874342"/>
            <a:ext cx="85725" cy="17303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3" name="Line 69"/>
          <p:cNvSpPr>
            <a:spLocks noChangeShapeType="1"/>
          </p:cNvSpPr>
          <p:nvPr/>
        </p:nvSpPr>
        <p:spPr bwMode="auto">
          <a:xfrm flipH="1">
            <a:off x="835887" y="2537792"/>
            <a:ext cx="111125" cy="320675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4" name="Line 70"/>
          <p:cNvSpPr>
            <a:spLocks noChangeShapeType="1"/>
          </p:cNvSpPr>
          <p:nvPr/>
        </p:nvSpPr>
        <p:spPr bwMode="auto">
          <a:xfrm>
            <a:off x="1151799" y="3329955"/>
            <a:ext cx="396875" cy="120015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graphicFrame>
        <p:nvGraphicFramePr>
          <p:cNvPr id="185" name="Object 16"/>
          <p:cNvGraphicFramePr>
            <a:graphicFrameLocks noChangeAspect="1"/>
          </p:cNvGraphicFramePr>
          <p:nvPr/>
        </p:nvGraphicFramePr>
        <p:xfrm>
          <a:off x="1750287" y="1837705"/>
          <a:ext cx="333375" cy="293687"/>
        </p:xfrm>
        <a:graphic>
          <a:graphicData uri="http://schemas.openxmlformats.org/presentationml/2006/ole">
            <p:oleObj spid="_x0000_s68634" name="Clip" r:id="rId8" imgW="5318125" imgH="3086100" progId="">
              <p:embed/>
            </p:oleObj>
          </a:graphicData>
        </a:graphic>
      </p:graphicFrame>
      <p:graphicFrame>
        <p:nvGraphicFramePr>
          <p:cNvPr id="186" name="Object 18"/>
          <p:cNvGraphicFramePr>
            <a:graphicFrameLocks noChangeAspect="1"/>
          </p:cNvGraphicFramePr>
          <p:nvPr/>
        </p:nvGraphicFramePr>
        <p:xfrm>
          <a:off x="392974" y="1853580"/>
          <a:ext cx="334963" cy="293687"/>
        </p:xfrm>
        <a:graphic>
          <a:graphicData uri="http://schemas.openxmlformats.org/presentationml/2006/ole">
            <p:oleObj spid="_x0000_s68635" name="Clip" r:id="rId9" imgW="5318125" imgH="3086100" progId="">
              <p:embed/>
            </p:oleObj>
          </a:graphicData>
        </a:graphic>
      </p:graphicFrame>
      <p:sp>
        <p:nvSpPr>
          <p:cNvPr id="188" name="Line 87"/>
          <p:cNvSpPr>
            <a:spLocks noChangeShapeType="1"/>
          </p:cNvSpPr>
          <p:nvPr/>
        </p:nvSpPr>
        <p:spPr bwMode="auto">
          <a:xfrm>
            <a:off x="2010637" y="2063130"/>
            <a:ext cx="849312" cy="163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89" name="Line 69"/>
          <p:cNvSpPr>
            <a:spLocks noChangeShapeType="1"/>
          </p:cNvSpPr>
          <p:nvPr/>
        </p:nvSpPr>
        <p:spPr bwMode="auto">
          <a:xfrm flipH="1">
            <a:off x="1056549" y="2066305"/>
            <a:ext cx="836613" cy="4587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90" name="Line 35"/>
          <p:cNvSpPr>
            <a:spLocks noChangeShapeType="1"/>
          </p:cNvSpPr>
          <p:nvPr/>
        </p:nvSpPr>
        <p:spPr bwMode="auto">
          <a:xfrm>
            <a:off x="3979138" y="2158381"/>
            <a:ext cx="902351" cy="235782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92" name="Line 69"/>
          <p:cNvSpPr>
            <a:spLocks noChangeShapeType="1"/>
          </p:cNvSpPr>
          <p:nvPr/>
        </p:nvSpPr>
        <p:spPr bwMode="auto">
          <a:xfrm flipH="1">
            <a:off x="773723" y="1923284"/>
            <a:ext cx="1018620" cy="4667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pic>
        <p:nvPicPr>
          <p:cNvPr id="193" name="Picture 20" descr="C:\Program Files\Common Files\Microsoft Shared\Clipart\cagcat50\bd05552_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75384" y="4904544"/>
            <a:ext cx="957449" cy="72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" name="Line 35"/>
          <p:cNvSpPr>
            <a:spLocks noChangeShapeType="1"/>
          </p:cNvSpPr>
          <p:nvPr/>
        </p:nvSpPr>
        <p:spPr bwMode="auto">
          <a:xfrm>
            <a:off x="5064370" y="4656881"/>
            <a:ext cx="534571" cy="4079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196" name="Line 53"/>
          <p:cNvSpPr>
            <a:spLocks noChangeShapeType="1"/>
          </p:cNvSpPr>
          <p:nvPr/>
        </p:nvSpPr>
        <p:spPr bwMode="auto">
          <a:xfrm>
            <a:off x="3135369" y="3154426"/>
            <a:ext cx="269013" cy="205109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grpSp>
        <p:nvGrpSpPr>
          <p:cNvPr id="204" name="Group 11"/>
          <p:cNvGrpSpPr>
            <a:grpSpLocks/>
          </p:cNvGrpSpPr>
          <p:nvPr/>
        </p:nvGrpSpPr>
        <p:grpSpPr bwMode="auto">
          <a:xfrm>
            <a:off x="3609859" y="6217128"/>
            <a:ext cx="2309812" cy="420688"/>
            <a:chOff x="1966" y="2585"/>
            <a:chExt cx="1373" cy="308"/>
          </a:xfrm>
        </p:grpSpPr>
        <p:graphicFrame>
          <p:nvGraphicFramePr>
            <p:cNvPr id="205" name="Object 12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p:oleObj spid="_x0000_s68636" name="Clip" r:id="rId11" imgW="6545263" imgH="1706563" progId="">
                <p:embed/>
              </p:oleObj>
            </a:graphicData>
          </a:graphic>
        </p:graphicFrame>
        <p:graphicFrame>
          <p:nvGraphicFramePr>
            <p:cNvPr id="206" name="Object 13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p:oleObj spid="_x0000_s68637" name="Clip" r:id="rId12" imgW="6545263" imgH="1706563" progId="">
                <p:embed/>
              </p:oleObj>
            </a:graphicData>
          </a:graphic>
        </p:graphicFrame>
        <p:sp>
          <p:nvSpPr>
            <p:cNvPr id="207" name="Line 14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208" name="AutoShape 15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209" name="Line 16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210" name="AutoShape 17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  <p:sp>
        <p:nvSpPr>
          <p:cNvPr id="1049" name="Text Box 43"/>
          <p:cNvSpPr txBox="1">
            <a:spLocks noChangeArrowheads="1"/>
          </p:cNvSpPr>
          <p:nvPr/>
        </p:nvSpPr>
        <p:spPr bwMode="auto">
          <a:xfrm>
            <a:off x="6408563" y="4611231"/>
            <a:ext cx="2876550" cy="224676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b="1" dirty="0" smtClean="0">
                <a:solidFill>
                  <a:srgbClr val="0000FF"/>
                </a:solidFill>
                <a:latin typeface="Calibri"/>
                <a:cs typeface="+mn-cs"/>
              </a:rPr>
              <a:t>Next-Gen Cellular/</a:t>
            </a:r>
            <a:r>
              <a:rPr lang="en-US" sz="2000" b="1" dirty="0" err="1" smtClean="0">
                <a:solidFill>
                  <a:srgbClr val="0000FF"/>
                </a:solidFill>
                <a:latin typeface="Calibri"/>
                <a:cs typeface="+mn-cs"/>
              </a:rPr>
              <a:t>WiFi</a:t>
            </a:r>
            <a:endParaRPr lang="en-US" sz="2000" b="1" dirty="0" smtClean="0">
              <a:solidFill>
                <a:srgbClr val="0000FF"/>
              </a:solidFill>
              <a:latin typeface="Calibri"/>
              <a:cs typeface="+mn-cs"/>
            </a:endParaRPr>
          </a:p>
          <a:p>
            <a:pPr eaLnBrk="0" hangingPunct="0"/>
            <a:r>
              <a:rPr lang="en-US" sz="2000" b="1" dirty="0" smtClean="0">
                <a:solidFill>
                  <a:srgbClr val="0000FF"/>
                </a:solidFill>
                <a:latin typeface="Calibri"/>
                <a:cs typeface="+mn-cs"/>
              </a:rPr>
              <a:t>Smart </a:t>
            </a:r>
            <a:r>
              <a:rPr lang="en-US" sz="2000" b="1" dirty="0">
                <a:solidFill>
                  <a:srgbClr val="0000FF"/>
                </a:solidFill>
                <a:latin typeface="Calibri"/>
                <a:cs typeface="+mn-cs"/>
              </a:rPr>
              <a:t>Homes/Spaces</a:t>
            </a:r>
          </a:p>
          <a:p>
            <a:pPr eaLnBrk="0" hangingPunct="0"/>
            <a:r>
              <a:rPr lang="en-US" sz="2000" b="1" dirty="0" smtClean="0">
                <a:solidFill>
                  <a:srgbClr val="0000FF"/>
                </a:solidFill>
                <a:latin typeface="Calibri"/>
                <a:cs typeface="+mn-cs"/>
              </a:rPr>
              <a:t>Autonomous Cars</a:t>
            </a:r>
          </a:p>
          <a:p>
            <a:pPr eaLnBrk="0" hangingPunct="0"/>
            <a:r>
              <a:rPr lang="en-US" sz="2000" b="1" dirty="0" smtClean="0">
                <a:solidFill>
                  <a:srgbClr val="0000FF"/>
                </a:solidFill>
                <a:latin typeface="Calibri"/>
                <a:cs typeface="+mn-cs"/>
              </a:rPr>
              <a:t>Smart Cities</a:t>
            </a:r>
          </a:p>
          <a:p>
            <a:pPr eaLnBrk="0" hangingPunct="0"/>
            <a:r>
              <a:rPr lang="en-US" sz="2000" b="1" dirty="0" smtClean="0">
                <a:solidFill>
                  <a:srgbClr val="0000FF"/>
                </a:solidFill>
                <a:latin typeface="Calibri"/>
                <a:cs typeface="+mn-cs"/>
              </a:rPr>
              <a:t>Body-Area Networks</a:t>
            </a:r>
          </a:p>
          <a:p>
            <a:pPr eaLnBrk="0" hangingPunct="0"/>
            <a:r>
              <a:rPr lang="en-US" sz="2000" b="1" dirty="0" smtClean="0">
                <a:solidFill>
                  <a:srgbClr val="0000FF"/>
                </a:solidFill>
                <a:latin typeface="Calibri"/>
                <a:cs typeface="+mn-cs"/>
              </a:rPr>
              <a:t>Internet of Things</a:t>
            </a:r>
            <a:endParaRPr lang="en-US" sz="2000" b="1" dirty="0">
              <a:solidFill>
                <a:srgbClr val="0000FF"/>
              </a:solidFill>
              <a:latin typeface="Calibri"/>
              <a:cs typeface="+mn-cs"/>
            </a:endParaRPr>
          </a:p>
          <a:p>
            <a:pPr eaLnBrk="0" hangingPunct="0"/>
            <a:r>
              <a:rPr lang="en-US" sz="2000" b="1" dirty="0">
                <a:solidFill>
                  <a:srgbClr val="0000FF"/>
                </a:solidFill>
                <a:latin typeface="Calibri"/>
                <a:cs typeface="+mn-cs"/>
              </a:rPr>
              <a:t>All this 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  <a:cs typeface="+mn-cs"/>
              </a:rPr>
              <a:t>and more …</a:t>
            </a:r>
            <a:endParaRPr lang="en-US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1" name="Line 43"/>
          <p:cNvSpPr>
            <a:spLocks noChangeShapeType="1"/>
          </p:cNvSpPr>
          <p:nvPr/>
        </p:nvSpPr>
        <p:spPr bwMode="auto">
          <a:xfrm>
            <a:off x="1381423" y="6236839"/>
            <a:ext cx="9493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1655" y="4528517"/>
            <a:ext cx="3576993" cy="53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endParaRPr lang="en-US" sz="3200" b="1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67170" y="1988071"/>
            <a:ext cx="3332039" cy="24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565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" grpId="0" build="p" rev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229600" cy="1143000"/>
          </a:xfrm>
        </p:spPr>
        <p:txBody>
          <a:bodyPr/>
          <a:lstStyle/>
          <a:p>
            <a:r>
              <a:rPr lang="en-US" dirty="0"/>
              <a:t>Ad-Hoc Networks</a:t>
            </a:r>
          </a:p>
        </p:txBody>
      </p:sp>
      <p:sp>
        <p:nvSpPr>
          <p:cNvPr id="258061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685800" y="3276600"/>
            <a:ext cx="7699375" cy="35814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Peer-to-peer communications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backbone infrastructure or centralized control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Routing can be </a:t>
            </a:r>
            <a:r>
              <a:rPr lang="en-US" sz="2800" dirty="0" err="1"/>
              <a:t>multihop</a:t>
            </a:r>
            <a:r>
              <a:rPr lang="en-US" sz="28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Topology is dynamic.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Fully connected with different link SINRs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Open questions</a:t>
            </a:r>
          </a:p>
          <a:p>
            <a:pPr lvl="1">
              <a:lnSpc>
                <a:spcPct val="70000"/>
              </a:lnSpc>
            </a:pPr>
            <a:r>
              <a:rPr lang="en-US" sz="2400" dirty="0"/>
              <a:t>Fundamental </a:t>
            </a:r>
            <a:r>
              <a:rPr lang="en-US" sz="2400" dirty="0" smtClean="0"/>
              <a:t>capacity region</a:t>
            </a:r>
            <a:endParaRPr lang="en-US" sz="2400" dirty="0"/>
          </a:p>
          <a:p>
            <a:pPr lvl="1">
              <a:lnSpc>
                <a:spcPct val="70000"/>
              </a:lnSpc>
            </a:pPr>
            <a:r>
              <a:rPr lang="en-US" sz="2400" dirty="0" smtClean="0"/>
              <a:t>Resource </a:t>
            </a:r>
            <a:r>
              <a:rPr lang="en-US" sz="2400" dirty="0"/>
              <a:t>allocation (power, rate, spectrum, etc.) </a:t>
            </a:r>
            <a:endParaRPr lang="en-US" sz="2400" dirty="0" smtClean="0"/>
          </a:p>
          <a:p>
            <a:pPr lvl="1">
              <a:lnSpc>
                <a:spcPct val="70000"/>
              </a:lnSpc>
            </a:pPr>
            <a:r>
              <a:rPr lang="en-US" sz="2400" dirty="0" smtClean="0"/>
              <a:t>Routing</a:t>
            </a:r>
            <a:endParaRPr lang="en-US" sz="2400" dirty="0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2286000" y="1524000"/>
            <a:ext cx="4497388" cy="1828800"/>
            <a:chOff x="1292" y="1054"/>
            <a:chExt cx="3072" cy="1296"/>
          </a:xfrm>
        </p:grpSpPr>
        <p:sp>
          <p:nvSpPr>
            <p:cNvPr id="258051" name="AutoShape 3"/>
            <p:cNvSpPr>
              <a:spLocks noChangeArrowheads="1"/>
            </p:cNvSpPr>
            <p:nvPr/>
          </p:nvSpPr>
          <p:spPr bwMode="auto">
            <a:xfrm>
              <a:off x="1292" y="1582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52" name="AutoShape 4"/>
            <p:cNvSpPr>
              <a:spLocks noChangeArrowheads="1"/>
            </p:cNvSpPr>
            <p:nvPr/>
          </p:nvSpPr>
          <p:spPr bwMode="auto">
            <a:xfrm>
              <a:off x="1340" y="1054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53" name="AutoShape 5"/>
            <p:cNvSpPr>
              <a:spLocks noChangeArrowheads="1"/>
            </p:cNvSpPr>
            <p:nvPr/>
          </p:nvSpPr>
          <p:spPr bwMode="auto">
            <a:xfrm>
              <a:off x="2636" y="215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54" name="AutoShape 6"/>
            <p:cNvSpPr>
              <a:spLocks noChangeArrowheads="1"/>
            </p:cNvSpPr>
            <p:nvPr/>
          </p:nvSpPr>
          <p:spPr bwMode="auto">
            <a:xfrm>
              <a:off x="3692" y="167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55" name="AutoShape 7"/>
            <p:cNvSpPr>
              <a:spLocks noChangeArrowheads="1"/>
            </p:cNvSpPr>
            <p:nvPr/>
          </p:nvSpPr>
          <p:spPr bwMode="auto">
            <a:xfrm>
              <a:off x="2108" y="1630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56" name="AutoShape 8"/>
            <p:cNvSpPr>
              <a:spLocks noChangeArrowheads="1"/>
            </p:cNvSpPr>
            <p:nvPr/>
          </p:nvSpPr>
          <p:spPr bwMode="auto">
            <a:xfrm>
              <a:off x="3452" y="119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57" name="AutoShape 9"/>
            <p:cNvSpPr>
              <a:spLocks noChangeArrowheads="1"/>
            </p:cNvSpPr>
            <p:nvPr/>
          </p:nvSpPr>
          <p:spPr bwMode="auto">
            <a:xfrm>
              <a:off x="4172" y="1390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58" name="AutoShape 10"/>
            <p:cNvSpPr>
              <a:spLocks noChangeArrowheads="1"/>
            </p:cNvSpPr>
            <p:nvPr/>
          </p:nvSpPr>
          <p:spPr bwMode="auto">
            <a:xfrm>
              <a:off x="2108" y="1150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59" name="AutoShape 11"/>
            <p:cNvSpPr>
              <a:spLocks noChangeArrowheads="1"/>
            </p:cNvSpPr>
            <p:nvPr/>
          </p:nvSpPr>
          <p:spPr bwMode="auto">
            <a:xfrm>
              <a:off x="2924" y="1582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60" name="AutoShape 12"/>
            <p:cNvSpPr>
              <a:spLocks noChangeArrowheads="1"/>
            </p:cNvSpPr>
            <p:nvPr/>
          </p:nvSpPr>
          <p:spPr bwMode="auto">
            <a:xfrm>
              <a:off x="1532" y="1918"/>
              <a:ext cx="192" cy="19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62" name="Line 14"/>
            <p:cNvSpPr>
              <a:spLocks noChangeShapeType="1"/>
            </p:cNvSpPr>
            <p:nvPr/>
          </p:nvSpPr>
          <p:spPr bwMode="auto">
            <a:xfrm>
              <a:off x="1388" y="1294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63" name="Line 15"/>
            <p:cNvSpPr>
              <a:spLocks noChangeShapeType="1"/>
            </p:cNvSpPr>
            <p:nvPr/>
          </p:nvSpPr>
          <p:spPr bwMode="auto">
            <a:xfrm>
              <a:off x="1436" y="1774"/>
              <a:ext cx="96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64" name="Line 16"/>
            <p:cNvSpPr>
              <a:spLocks noChangeShapeType="1"/>
            </p:cNvSpPr>
            <p:nvPr/>
          </p:nvSpPr>
          <p:spPr bwMode="auto">
            <a:xfrm flipV="1">
              <a:off x="1772" y="1774"/>
              <a:ext cx="288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65" name="Line 17"/>
            <p:cNvSpPr>
              <a:spLocks noChangeShapeType="1"/>
            </p:cNvSpPr>
            <p:nvPr/>
          </p:nvSpPr>
          <p:spPr bwMode="auto">
            <a:xfrm>
              <a:off x="1628" y="1102"/>
              <a:ext cx="480" cy="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66" name="Line 18"/>
            <p:cNvSpPr>
              <a:spLocks noChangeShapeType="1"/>
            </p:cNvSpPr>
            <p:nvPr/>
          </p:nvSpPr>
          <p:spPr bwMode="auto">
            <a:xfrm>
              <a:off x="2204" y="1390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67" name="Line 19"/>
            <p:cNvSpPr>
              <a:spLocks noChangeShapeType="1"/>
            </p:cNvSpPr>
            <p:nvPr/>
          </p:nvSpPr>
          <p:spPr bwMode="auto">
            <a:xfrm>
              <a:off x="2348" y="1678"/>
              <a:ext cx="52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68" name="Line 20"/>
            <p:cNvSpPr>
              <a:spLocks noChangeShapeType="1"/>
            </p:cNvSpPr>
            <p:nvPr/>
          </p:nvSpPr>
          <p:spPr bwMode="auto">
            <a:xfrm>
              <a:off x="2348" y="1246"/>
              <a:ext cx="576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69" name="Line 21"/>
            <p:cNvSpPr>
              <a:spLocks noChangeShapeType="1"/>
            </p:cNvSpPr>
            <p:nvPr/>
          </p:nvSpPr>
          <p:spPr bwMode="auto">
            <a:xfrm flipV="1">
              <a:off x="2780" y="1774"/>
              <a:ext cx="192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70" name="Line 22"/>
            <p:cNvSpPr>
              <a:spLocks noChangeShapeType="1"/>
            </p:cNvSpPr>
            <p:nvPr/>
          </p:nvSpPr>
          <p:spPr bwMode="auto">
            <a:xfrm flipV="1">
              <a:off x="3068" y="1342"/>
              <a:ext cx="384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71" name="Line 23"/>
            <p:cNvSpPr>
              <a:spLocks noChangeShapeType="1"/>
            </p:cNvSpPr>
            <p:nvPr/>
          </p:nvSpPr>
          <p:spPr bwMode="auto">
            <a:xfrm>
              <a:off x="3692" y="1246"/>
              <a:ext cx="432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72" name="Line 24"/>
            <p:cNvSpPr>
              <a:spLocks noChangeShapeType="1"/>
            </p:cNvSpPr>
            <p:nvPr/>
          </p:nvSpPr>
          <p:spPr bwMode="auto">
            <a:xfrm>
              <a:off x="3164" y="1678"/>
              <a:ext cx="480" cy="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sp>
          <p:nvSpPr>
            <p:cNvPr id="258073" name="Line 25"/>
            <p:cNvSpPr>
              <a:spLocks noChangeShapeType="1"/>
            </p:cNvSpPr>
            <p:nvPr/>
          </p:nvSpPr>
          <p:spPr bwMode="auto">
            <a:xfrm flipV="1">
              <a:off x="3884" y="1534"/>
              <a:ext cx="24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  <a:cs typeface="+mn-cs"/>
              </a:endParaRPr>
            </a:p>
          </p:txBody>
        </p:sp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1517" y="1273"/>
              <a:ext cx="2595" cy="951"/>
              <a:chOff x="1473" y="1371"/>
              <a:chExt cx="2595" cy="951"/>
            </a:xfrm>
          </p:grpSpPr>
          <p:sp>
            <p:nvSpPr>
              <p:cNvPr id="258075" name="Line 27"/>
              <p:cNvSpPr>
                <a:spLocks noChangeShapeType="1"/>
              </p:cNvSpPr>
              <p:nvPr/>
            </p:nvSpPr>
            <p:spPr bwMode="auto">
              <a:xfrm flipH="1" flipV="1">
                <a:off x="1710" y="2151"/>
                <a:ext cx="837" cy="171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0" hangingPunct="0"/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258076" name="Line 28"/>
              <p:cNvSpPr>
                <a:spLocks noChangeShapeType="1"/>
              </p:cNvSpPr>
              <p:nvPr/>
            </p:nvSpPr>
            <p:spPr bwMode="auto">
              <a:xfrm flipH="1" flipV="1">
                <a:off x="1473" y="1815"/>
                <a:ext cx="1071" cy="441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0" hangingPunct="0"/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258077" name="Line 29"/>
              <p:cNvSpPr>
                <a:spLocks noChangeShapeType="1"/>
              </p:cNvSpPr>
              <p:nvPr/>
            </p:nvSpPr>
            <p:spPr bwMode="auto">
              <a:xfrm flipH="1" flipV="1">
                <a:off x="1497" y="1371"/>
                <a:ext cx="1107" cy="864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0" hangingPunct="0"/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258078" name="Line 30"/>
              <p:cNvSpPr>
                <a:spLocks noChangeShapeType="1"/>
              </p:cNvSpPr>
              <p:nvPr/>
            </p:nvSpPr>
            <p:spPr bwMode="auto">
              <a:xfrm flipH="1" flipV="1">
                <a:off x="2214" y="1458"/>
                <a:ext cx="405" cy="756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0" hangingPunct="0"/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258079" name="Line 31"/>
              <p:cNvSpPr>
                <a:spLocks noChangeShapeType="1"/>
              </p:cNvSpPr>
              <p:nvPr/>
            </p:nvSpPr>
            <p:spPr bwMode="auto">
              <a:xfrm flipH="1" flipV="1">
                <a:off x="2256" y="1932"/>
                <a:ext cx="297" cy="243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0" hangingPunct="0"/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258080" name="Line 32"/>
              <p:cNvSpPr>
                <a:spLocks noChangeShapeType="1"/>
              </p:cNvSpPr>
              <p:nvPr/>
            </p:nvSpPr>
            <p:spPr bwMode="auto">
              <a:xfrm flipV="1">
                <a:off x="2805" y="1527"/>
                <a:ext cx="675" cy="738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0" hangingPunct="0"/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258081" name="Line 33"/>
              <p:cNvSpPr>
                <a:spLocks noChangeShapeType="1"/>
              </p:cNvSpPr>
              <p:nvPr/>
            </p:nvSpPr>
            <p:spPr bwMode="auto">
              <a:xfrm flipV="1">
                <a:off x="2811" y="1938"/>
                <a:ext cx="810" cy="360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0" hangingPunct="0"/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  <p:sp>
            <p:nvSpPr>
              <p:cNvPr id="258082" name="Line 34"/>
              <p:cNvSpPr>
                <a:spLocks noChangeShapeType="1"/>
              </p:cNvSpPr>
              <p:nvPr/>
            </p:nvSpPr>
            <p:spPr bwMode="auto">
              <a:xfrm flipV="1">
                <a:off x="2853" y="1584"/>
                <a:ext cx="1215" cy="630"/>
              </a:xfrm>
              <a:prstGeom prst="line">
                <a:avLst/>
              </a:prstGeom>
              <a:noFill/>
              <a:ln w="12700">
                <a:solidFill>
                  <a:srgbClr val="CC0000"/>
                </a:solidFill>
                <a:prstDash val="sysDot"/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0" hangingPunct="0"/>
                <a:endParaRPr lang="en-US">
                  <a:solidFill>
                    <a:srgbClr val="FFFFFF"/>
                  </a:solidFill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16889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228600"/>
            <a:ext cx="84328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Cooperation in </a:t>
            </a:r>
            <a:br>
              <a:rPr lang="en-US" smtClean="0"/>
            </a:br>
            <a:r>
              <a:rPr lang="en-US" smtClean="0"/>
              <a:t>Wireless Networks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700" y="4267200"/>
            <a:ext cx="8153400" cy="2514600"/>
          </a:xfrm>
        </p:spPr>
        <p:txBody>
          <a:bodyPr/>
          <a:lstStyle/>
          <a:p>
            <a:r>
              <a:rPr lang="en-US" dirty="0" smtClean="0"/>
              <a:t>Many possible cooperation strategies:</a:t>
            </a:r>
          </a:p>
          <a:p>
            <a:pPr lvl="1"/>
            <a:r>
              <a:rPr lang="en-US" sz="2400" dirty="0" smtClean="0"/>
              <a:t>Virtual MIMO, relaying (DF, CF, AF), one-shot/iterative conferencing, and network coding</a:t>
            </a:r>
          </a:p>
          <a:p>
            <a:pPr lvl="1"/>
            <a:r>
              <a:rPr lang="en-US" sz="2400" dirty="0" smtClean="0"/>
              <a:t>Nodes can use orthogonal or non-orthogonal channels.</a:t>
            </a:r>
          </a:p>
          <a:p>
            <a:pPr lvl="1"/>
            <a:r>
              <a:rPr lang="en-US" sz="2400" dirty="0" smtClean="0"/>
              <a:t>Many practice and theoretical challenges</a:t>
            </a:r>
          </a:p>
          <a:p>
            <a:pPr lvl="1"/>
            <a:r>
              <a:rPr lang="en-US" sz="2400" dirty="0" smtClean="0"/>
              <a:t>New full duplex relays can be exploited</a:t>
            </a:r>
          </a:p>
          <a:p>
            <a:pPr lvl="1">
              <a:lnSpc>
                <a:spcPct val="70000"/>
              </a:lnSpc>
            </a:pPr>
            <a:endParaRPr lang="en-US" sz="2400" dirty="0" smtClean="0"/>
          </a:p>
        </p:txBody>
      </p:sp>
      <p:sp>
        <p:nvSpPr>
          <p:cNvPr id="22532" name="AutoShape 4"/>
          <p:cNvSpPr>
            <a:spLocks noChangeArrowheads="1"/>
          </p:cNvSpPr>
          <p:nvPr/>
        </p:nvSpPr>
        <p:spPr bwMode="auto">
          <a:xfrm>
            <a:off x="2235200" y="2743200"/>
            <a:ext cx="304800" cy="304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2533" name="AutoShape 5"/>
          <p:cNvSpPr>
            <a:spLocks noChangeArrowheads="1"/>
          </p:cNvSpPr>
          <p:nvPr/>
        </p:nvSpPr>
        <p:spPr bwMode="auto">
          <a:xfrm>
            <a:off x="2082800" y="2133600"/>
            <a:ext cx="304800" cy="304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2534" name="AutoShape 6"/>
          <p:cNvSpPr>
            <a:spLocks noChangeArrowheads="1"/>
          </p:cNvSpPr>
          <p:nvPr/>
        </p:nvSpPr>
        <p:spPr bwMode="auto">
          <a:xfrm>
            <a:off x="4902200" y="3276600"/>
            <a:ext cx="304800" cy="304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2535" name="AutoShape 7"/>
          <p:cNvSpPr>
            <a:spLocks noChangeArrowheads="1"/>
          </p:cNvSpPr>
          <p:nvPr/>
        </p:nvSpPr>
        <p:spPr bwMode="auto">
          <a:xfrm>
            <a:off x="6045200" y="2895600"/>
            <a:ext cx="304800" cy="304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3759200" y="3048000"/>
            <a:ext cx="304800" cy="304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2537" name="AutoShape 9"/>
          <p:cNvSpPr>
            <a:spLocks noChangeArrowheads="1"/>
          </p:cNvSpPr>
          <p:nvPr/>
        </p:nvSpPr>
        <p:spPr bwMode="auto">
          <a:xfrm>
            <a:off x="5664200" y="2133600"/>
            <a:ext cx="304800" cy="304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>
            <a:off x="6807200" y="2438400"/>
            <a:ext cx="304800" cy="304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2539" name="AutoShape 11"/>
          <p:cNvSpPr>
            <a:spLocks noChangeArrowheads="1"/>
          </p:cNvSpPr>
          <p:nvPr/>
        </p:nvSpPr>
        <p:spPr bwMode="auto">
          <a:xfrm>
            <a:off x="3759200" y="2286000"/>
            <a:ext cx="304800" cy="304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2540" name="AutoShape 12"/>
          <p:cNvSpPr>
            <a:spLocks noChangeArrowheads="1"/>
          </p:cNvSpPr>
          <p:nvPr/>
        </p:nvSpPr>
        <p:spPr bwMode="auto">
          <a:xfrm>
            <a:off x="4902200" y="1981200"/>
            <a:ext cx="304800" cy="304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2541" name="AutoShape 13"/>
          <p:cNvSpPr>
            <a:spLocks noChangeArrowheads="1"/>
          </p:cNvSpPr>
          <p:nvPr/>
        </p:nvSpPr>
        <p:spPr bwMode="auto">
          <a:xfrm>
            <a:off x="2616200" y="3276600"/>
            <a:ext cx="304800" cy="304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625600" y="1905000"/>
            <a:ext cx="5715000" cy="1981200"/>
            <a:chOff x="1056" y="960"/>
            <a:chExt cx="3600" cy="1248"/>
          </a:xfrm>
        </p:grpSpPr>
        <p:sp>
          <p:nvSpPr>
            <p:cNvPr id="22560" name="Oval 15"/>
            <p:cNvSpPr>
              <a:spLocks noChangeArrowheads="1"/>
            </p:cNvSpPr>
            <p:nvPr/>
          </p:nvSpPr>
          <p:spPr bwMode="auto">
            <a:xfrm>
              <a:off x="1056" y="960"/>
              <a:ext cx="960" cy="1248"/>
            </a:xfrm>
            <a:prstGeom prst="ellips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61" name="Oval 16"/>
            <p:cNvSpPr>
              <a:spLocks noChangeArrowheads="1"/>
            </p:cNvSpPr>
            <p:nvPr/>
          </p:nvSpPr>
          <p:spPr bwMode="auto">
            <a:xfrm>
              <a:off x="2256" y="1104"/>
              <a:ext cx="576" cy="912"/>
            </a:xfrm>
            <a:prstGeom prst="ellips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62" name="Oval 17"/>
            <p:cNvSpPr>
              <a:spLocks noChangeArrowheads="1"/>
            </p:cNvSpPr>
            <p:nvPr/>
          </p:nvSpPr>
          <p:spPr bwMode="auto">
            <a:xfrm>
              <a:off x="3408" y="960"/>
              <a:ext cx="1248" cy="1008"/>
            </a:xfrm>
            <a:prstGeom prst="ellips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63" name="Line 18"/>
            <p:cNvSpPr>
              <a:spLocks noChangeShapeType="1"/>
            </p:cNvSpPr>
            <p:nvPr/>
          </p:nvSpPr>
          <p:spPr bwMode="auto">
            <a:xfrm>
              <a:off x="1872" y="1536"/>
              <a:ext cx="528" cy="0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64" name="Line 19"/>
            <p:cNvSpPr>
              <a:spLocks noChangeShapeType="1"/>
            </p:cNvSpPr>
            <p:nvPr/>
          </p:nvSpPr>
          <p:spPr bwMode="auto">
            <a:xfrm>
              <a:off x="2736" y="1536"/>
              <a:ext cx="768" cy="0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2235200" y="2133600"/>
            <a:ext cx="4572000" cy="685800"/>
            <a:chOff x="1440" y="1104"/>
            <a:chExt cx="2880" cy="432"/>
          </a:xfrm>
        </p:grpSpPr>
        <p:sp>
          <p:nvSpPr>
            <p:cNvPr id="22553" name="Line 21"/>
            <p:cNvSpPr>
              <a:spLocks noChangeShapeType="1"/>
            </p:cNvSpPr>
            <p:nvPr/>
          </p:nvSpPr>
          <p:spPr bwMode="auto">
            <a:xfrm>
              <a:off x="1440" y="1248"/>
              <a:ext cx="48" cy="288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54" name="Line 22"/>
            <p:cNvSpPr>
              <a:spLocks noChangeShapeType="1"/>
            </p:cNvSpPr>
            <p:nvPr/>
          </p:nvSpPr>
          <p:spPr bwMode="auto">
            <a:xfrm>
              <a:off x="1536" y="1152"/>
              <a:ext cx="864" cy="144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55" name="Line 23"/>
            <p:cNvSpPr>
              <a:spLocks noChangeShapeType="1"/>
            </p:cNvSpPr>
            <p:nvPr/>
          </p:nvSpPr>
          <p:spPr bwMode="auto">
            <a:xfrm flipV="1">
              <a:off x="1632" y="1344"/>
              <a:ext cx="720" cy="144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56" name="Line 24"/>
            <p:cNvSpPr>
              <a:spLocks noChangeShapeType="1"/>
            </p:cNvSpPr>
            <p:nvPr/>
          </p:nvSpPr>
          <p:spPr bwMode="auto">
            <a:xfrm flipV="1">
              <a:off x="2640" y="1104"/>
              <a:ext cx="480" cy="19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57" name="Line 25"/>
            <p:cNvSpPr>
              <a:spLocks noChangeShapeType="1"/>
            </p:cNvSpPr>
            <p:nvPr/>
          </p:nvSpPr>
          <p:spPr bwMode="auto">
            <a:xfrm>
              <a:off x="3312" y="1104"/>
              <a:ext cx="288" cy="9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58" name="Line 26"/>
            <p:cNvSpPr>
              <a:spLocks noChangeShapeType="1"/>
            </p:cNvSpPr>
            <p:nvPr/>
          </p:nvSpPr>
          <p:spPr bwMode="auto">
            <a:xfrm>
              <a:off x="2592" y="1392"/>
              <a:ext cx="1728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59" name="Line 27"/>
            <p:cNvSpPr>
              <a:spLocks noChangeShapeType="1"/>
            </p:cNvSpPr>
            <p:nvPr/>
          </p:nvSpPr>
          <p:spPr bwMode="auto">
            <a:xfrm>
              <a:off x="3840" y="1200"/>
              <a:ext cx="432" cy="144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2235200" y="2133600"/>
            <a:ext cx="4572000" cy="685800"/>
            <a:chOff x="864" y="0"/>
            <a:chExt cx="2880" cy="432"/>
          </a:xfrm>
        </p:grpSpPr>
        <p:sp>
          <p:nvSpPr>
            <p:cNvPr id="22546" name="Line 29"/>
            <p:cNvSpPr>
              <a:spLocks noChangeShapeType="1"/>
            </p:cNvSpPr>
            <p:nvPr/>
          </p:nvSpPr>
          <p:spPr bwMode="auto">
            <a:xfrm>
              <a:off x="864" y="144"/>
              <a:ext cx="48" cy="288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miter lim="800000"/>
              <a:headEnd type="triangle" w="med" len="med"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47" name="Line 30"/>
            <p:cNvSpPr>
              <a:spLocks noChangeShapeType="1"/>
            </p:cNvSpPr>
            <p:nvPr/>
          </p:nvSpPr>
          <p:spPr bwMode="auto">
            <a:xfrm>
              <a:off x="960" y="48"/>
              <a:ext cx="864" cy="144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48" name="Line 31"/>
            <p:cNvSpPr>
              <a:spLocks noChangeShapeType="1"/>
            </p:cNvSpPr>
            <p:nvPr/>
          </p:nvSpPr>
          <p:spPr bwMode="auto">
            <a:xfrm flipV="1">
              <a:off x="1056" y="240"/>
              <a:ext cx="720" cy="144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49" name="Line 32"/>
            <p:cNvSpPr>
              <a:spLocks noChangeShapeType="1"/>
            </p:cNvSpPr>
            <p:nvPr/>
          </p:nvSpPr>
          <p:spPr bwMode="auto">
            <a:xfrm flipV="1">
              <a:off x="2064" y="0"/>
              <a:ext cx="480" cy="192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50" name="Line 33"/>
            <p:cNvSpPr>
              <a:spLocks noChangeShapeType="1"/>
            </p:cNvSpPr>
            <p:nvPr/>
          </p:nvSpPr>
          <p:spPr bwMode="auto">
            <a:xfrm>
              <a:off x="2736" y="0"/>
              <a:ext cx="288" cy="96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miter lim="800000"/>
              <a:headEnd type="triangle" w="med" len="med"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51" name="Line 34"/>
            <p:cNvSpPr>
              <a:spLocks noChangeShapeType="1"/>
            </p:cNvSpPr>
            <p:nvPr/>
          </p:nvSpPr>
          <p:spPr bwMode="auto">
            <a:xfrm>
              <a:off x="2016" y="288"/>
              <a:ext cx="1728" cy="0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52" name="Line 35"/>
            <p:cNvSpPr>
              <a:spLocks noChangeShapeType="1"/>
            </p:cNvSpPr>
            <p:nvPr/>
          </p:nvSpPr>
          <p:spPr bwMode="auto">
            <a:xfrm>
              <a:off x="3264" y="96"/>
              <a:ext cx="432" cy="144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miter lim="800000"/>
              <a:headEnd type="triangle" w="med" len="med"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8564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8775"/>
            <a:ext cx="8229600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400" smtClean="0"/>
              <a:t>General Relay Strategies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400050" y="4256088"/>
            <a:ext cx="87439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  <a:defRPr/>
            </a:pPr>
            <a:r>
              <a:rPr lang="en-US" dirty="0">
                <a:solidFill>
                  <a:srgbClr val="0000CC"/>
                </a:solidFill>
                <a:latin typeface="Garamond"/>
              </a:rPr>
              <a:t>Can forward message and/or interference</a:t>
            </a:r>
            <a:endParaRPr lang="en-US" b="1" dirty="0">
              <a:solidFill>
                <a:srgbClr val="0000CC"/>
              </a:solidFill>
              <a:latin typeface="Garamond"/>
            </a:endParaRPr>
          </a:p>
          <a:p>
            <a:pPr marL="800100" lvl="1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  <a:defRPr/>
            </a:pPr>
            <a:r>
              <a:rPr lang="en-US" sz="2800" b="1" dirty="0">
                <a:solidFill>
                  <a:srgbClr val="0000CC"/>
                </a:solidFill>
                <a:latin typeface="Garamond"/>
              </a:rPr>
              <a:t>Relay can forward all or part of the messages </a:t>
            </a:r>
          </a:p>
          <a:p>
            <a:pPr marL="1257300" lvl="2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  <a:defRPr/>
            </a:pPr>
            <a:r>
              <a:rPr lang="en-US" b="1" dirty="0">
                <a:solidFill>
                  <a:srgbClr val="0000CC"/>
                </a:solidFill>
                <a:latin typeface="Garamond"/>
              </a:rPr>
              <a:t>Much room for innovation</a:t>
            </a:r>
          </a:p>
          <a:p>
            <a:pPr marL="800100" lvl="1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  <a:defRPr/>
            </a:pPr>
            <a:r>
              <a:rPr lang="en-US" sz="2800" b="1" dirty="0">
                <a:solidFill>
                  <a:srgbClr val="0000CC"/>
                </a:solidFill>
                <a:latin typeface="Garamond"/>
              </a:rPr>
              <a:t>Relay can forward </a:t>
            </a:r>
            <a:r>
              <a:rPr lang="en-US" sz="2800" b="1" dirty="0">
                <a:solidFill>
                  <a:srgbClr val="FF0000"/>
                </a:solidFill>
                <a:latin typeface="Garamond"/>
              </a:rPr>
              <a:t>interference </a:t>
            </a:r>
          </a:p>
          <a:p>
            <a:pPr marL="1257300" lvl="2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Wingdings" pitchFamily="2" charset="2"/>
              <a:buChar char="l"/>
              <a:defRPr/>
            </a:pPr>
            <a:r>
              <a:rPr lang="en-US" b="1" dirty="0">
                <a:solidFill>
                  <a:srgbClr val="0000CC"/>
                </a:solidFill>
                <a:latin typeface="Garamond"/>
              </a:rPr>
              <a:t>To help subtract it out</a:t>
            </a:r>
          </a:p>
        </p:txBody>
      </p:sp>
      <p:grpSp>
        <p:nvGrpSpPr>
          <p:cNvPr id="24580" name="Group 7"/>
          <p:cNvGrpSpPr>
            <a:grpSpLocks/>
          </p:cNvGrpSpPr>
          <p:nvPr/>
        </p:nvGrpSpPr>
        <p:grpSpPr bwMode="auto">
          <a:xfrm>
            <a:off x="1408113" y="1685925"/>
            <a:ext cx="6099175" cy="2349500"/>
            <a:chOff x="949" y="1039"/>
            <a:chExt cx="3842" cy="1480"/>
          </a:xfrm>
        </p:grpSpPr>
        <p:sp>
          <p:nvSpPr>
            <p:cNvPr id="40965" name="Oval 8"/>
            <p:cNvSpPr>
              <a:spLocks noChangeArrowheads="1"/>
            </p:cNvSpPr>
            <p:nvPr/>
          </p:nvSpPr>
          <p:spPr bwMode="auto">
            <a:xfrm rot="-5400000">
              <a:off x="1530" y="2284"/>
              <a:ext cx="108" cy="103"/>
            </a:xfrm>
            <a:prstGeom prst="ellipse">
              <a:avLst/>
            </a:prstGeom>
            <a:solidFill>
              <a:srgbClr val="0000CC"/>
            </a:solidFill>
            <a:ln w="25400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FF9966"/>
                </a:solidFill>
                <a:latin typeface="Garamond"/>
              </a:endParaRPr>
            </a:p>
          </p:txBody>
        </p:sp>
        <p:sp>
          <p:nvSpPr>
            <p:cNvPr id="40966" name="Oval 9"/>
            <p:cNvSpPr>
              <a:spLocks noChangeArrowheads="1"/>
            </p:cNvSpPr>
            <p:nvPr/>
          </p:nvSpPr>
          <p:spPr bwMode="auto">
            <a:xfrm rot="-5400000">
              <a:off x="2576" y="1663"/>
              <a:ext cx="108" cy="103"/>
            </a:xfrm>
            <a:prstGeom prst="ellipse">
              <a:avLst/>
            </a:prstGeom>
            <a:solidFill>
              <a:srgbClr val="A50021"/>
            </a:solidFill>
            <a:ln w="25400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FF9966"/>
                </a:solidFill>
                <a:latin typeface="Garamond"/>
              </a:endParaRPr>
            </a:p>
          </p:txBody>
        </p:sp>
        <p:sp>
          <p:nvSpPr>
            <p:cNvPr id="40967" name="Oval 10"/>
            <p:cNvSpPr>
              <a:spLocks noChangeArrowheads="1"/>
            </p:cNvSpPr>
            <p:nvPr/>
          </p:nvSpPr>
          <p:spPr bwMode="auto">
            <a:xfrm rot="-5400000">
              <a:off x="1530" y="1144"/>
              <a:ext cx="108" cy="103"/>
            </a:xfrm>
            <a:prstGeom prst="ellipse">
              <a:avLst/>
            </a:prstGeom>
            <a:solidFill>
              <a:srgbClr val="0000CC"/>
            </a:solidFill>
            <a:ln w="25400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FF9966"/>
                </a:solidFill>
                <a:latin typeface="Garamond"/>
              </a:endParaRPr>
            </a:p>
          </p:txBody>
        </p:sp>
        <p:sp>
          <p:nvSpPr>
            <p:cNvPr id="40968" name="Oval 11"/>
            <p:cNvSpPr>
              <a:spLocks noChangeArrowheads="1"/>
            </p:cNvSpPr>
            <p:nvPr/>
          </p:nvSpPr>
          <p:spPr bwMode="auto">
            <a:xfrm rot="-5400000">
              <a:off x="3550" y="1105"/>
              <a:ext cx="108" cy="103"/>
            </a:xfrm>
            <a:prstGeom prst="ellipse">
              <a:avLst/>
            </a:prstGeom>
            <a:solidFill>
              <a:srgbClr val="33CC33"/>
            </a:solidFill>
            <a:ln w="25400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FF9966"/>
                </a:solidFill>
                <a:latin typeface="Garamond"/>
              </a:endParaRPr>
            </a:p>
          </p:txBody>
        </p:sp>
        <p:sp>
          <p:nvSpPr>
            <p:cNvPr id="40969" name="Oval 12"/>
            <p:cNvSpPr>
              <a:spLocks noChangeArrowheads="1"/>
            </p:cNvSpPr>
            <p:nvPr/>
          </p:nvSpPr>
          <p:spPr bwMode="auto">
            <a:xfrm rot="-5400000">
              <a:off x="3556" y="2285"/>
              <a:ext cx="108" cy="103"/>
            </a:xfrm>
            <a:prstGeom prst="ellipse">
              <a:avLst/>
            </a:prstGeom>
            <a:solidFill>
              <a:srgbClr val="33CC33"/>
            </a:solidFill>
            <a:ln w="25400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FF9966"/>
                </a:solidFill>
                <a:latin typeface="Garamond"/>
              </a:endParaRPr>
            </a:p>
          </p:txBody>
        </p:sp>
        <p:sp>
          <p:nvSpPr>
            <p:cNvPr id="40970" name="Text Box 13"/>
            <p:cNvSpPr txBox="1">
              <a:spLocks noChangeArrowheads="1"/>
            </p:cNvSpPr>
            <p:nvPr/>
          </p:nvSpPr>
          <p:spPr bwMode="auto">
            <a:xfrm>
              <a:off x="965" y="1084"/>
              <a:ext cx="7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 dirty="0">
                  <a:solidFill>
                    <a:srgbClr val="0000CC"/>
                  </a:solidFill>
                  <a:latin typeface="Garamond"/>
                </a:rPr>
                <a:t>TX1</a:t>
              </a:r>
            </a:p>
          </p:txBody>
        </p:sp>
        <p:sp>
          <p:nvSpPr>
            <p:cNvPr id="40971" name="Text Box 14"/>
            <p:cNvSpPr txBox="1">
              <a:spLocks noChangeArrowheads="1"/>
            </p:cNvSpPr>
            <p:nvPr/>
          </p:nvSpPr>
          <p:spPr bwMode="auto">
            <a:xfrm>
              <a:off x="949" y="2225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 dirty="0">
                  <a:solidFill>
                    <a:srgbClr val="0000CC"/>
                  </a:solidFill>
                  <a:latin typeface="Garamond"/>
                </a:rPr>
                <a:t>TX2</a:t>
              </a:r>
            </a:p>
          </p:txBody>
        </p:sp>
        <p:sp>
          <p:nvSpPr>
            <p:cNvPr id="40972" name="Text Box 15"/>
            <p:cNvSpPr txBox="1">
              <a:spLocks noChangeArrowheads="1"/>
            </p:cNvSpPr>
            <p:nvPr/>
          </p:nvSpPr>
          <p:spPr bwMode="auto">
            <a:xfrm>
              <a:off x="2209" y="1430"/>
              <a:ext cx="85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>
                  <a:solidFill>
                    <a:srgbClr val="000066"/>
                  </a:solidFill>
                  <a:latin typeface="Garamond"/>
                </a:rPr>
                <a:t>relay</a:t>
              </a:r>
            </a:p>
          </p:txBody>
        </p:sp>
        <p:sp>
          <p:nvSpPr>
            <p:cNvPr id="40973" name="Text Box 16"/>
            <p:cNvSpPr txBox="1">
              <a:spLocks noChangeArrowheads="1"/>
            </p:cNvSpPr>
            <p:nvPr/>
          </p:nvSpPr>
          <p:spPr bwMode="auto">
            <a:xfrm>
              <a:off x="3448" y="2286"/>
              <a:ext cx="85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 dirty="0">
                  <a:solidFill>
                    <a:srgbClr val="33CC33"/>
                  </a:solidFill>
                  <a:latin typeface="Garamond"/>
                </a:rPr>
                <a:t>RX2</a:t>
              </a:r>
            </a:p>
          </p:txBody>
        </p:sp>
        <p:sp>
          <p:nvSpPr>
            <p:cNvPr id="40974" name="Text Box 17"/>
            <p:cNvSpPr txBox="1">
              <a:spLocks noChangeArrowheads="1"/>
            </p:cNvSpPr>
            <p:nvPr/>
          </p:nvSpPr>
          <p:spPr bwMode="auto">
            <a:xfrm>
              <a:off x="3421" y="1039"/>
              <a:ext cx="85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 dirty="0">
                  <a:solidFill>
                    <a:srgbClr val="33CC33"/>
                  </a:solidFill>
                  <a:latin typeface="Garamond"/>
                </a:rPr>
                <a:t>RX1</a:t>
              </a:r>
            </a:p>
          </p:txBody>
        </p:sp>
        <p:sp>
          <p:nvSpPr>
            <p:cNvPr id="40975" name="Line 18"/>
            <p:cNvSpPr>
              <a:spLocks noChangeShapeType="1"/>
            </p:cNvSpPr>
            <p:nvPr/>
          </p:nvSpPr>
          <p:spPr bwMode="auto">
            <a:xfrm flipV="1">
              <a:off x="1696" y="1736"/>
              <a:ext cx="864" cy="504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FFFFFF"/>
                </a:solidFill>
                <a:latin typeface="Garamond"/>
              </a:endParaRPr>
            </a:p>
          </p:txBody>
        </p:sp>
        <p:sp>
          <p:nvSpPr>
            <p:cNvPr id="40976" name="Line 19"/>
            <p:cNvSpPr>
              <a:spLocks noChangeShapeType="1"/>
            </p:cNvSpPr>
            <p:nvPr/>
          </p:nvSpPr>
          <p:spPr bwMode="auto">
            <a:xfrm flipV="1">
              <a:off x="2689" y="1183"/>
              <a:ext cx="864" cy="504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FFFFFF"/>
                </a:solidFill>
                <a:latin typeface="Garamond"/>
              </a:endParaRPr>
            </a:p>
          </p:txBody>
        </p:sp>
        <p:sp>
          <p:nvSpPr>
            <p:cNvPr id="40977" name="Line 20"/>
            <p:cNvSpPr>
              <a:spLocks noChangeShapeType="1"/>
            </p:cNvSpPr>
            <p:nvPr/>
          </p:nvSpPr>
          <p:spPr bwMode="auto">
            <a:xfrm>
              <a:off x="1697" y="1200"/>
              <a:ext cx="856" cy="50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FFFFFF"/>
                </a:solidFill>
                <a:latin typeface="Garamond"/>
              </a:endParaRPr>
            </a:p>
          </p:txBody>
        </p:sp>
        <p:sp>
          <p:nvSpPr>
            <p:cNvPr id="40978" name="Line 21"/>
            <p:cNvSpPr>
              <a:spLocks noChangeShapeType="1"/>
            </p:cNvSpPr>
            <p:nvPr/>
          </p:nvSpPr>
          <p:spPr bwMode="auto">
            <a:xfrm>
              <a:off x="2706" y="1793"/>
              <a:ext cx="856" cy="543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FFFFFF"/>
                </a:solidFill>
                <a:latin typeface="Garamond"/>
              </a:endParaRPr>
            </a:p>
          </p:txBody>
        </p:sp>
        <p:sp>
          <p:nvSpPr>
            <p:cNvPr id="40979" name="Text Box 22"/>
            <p:cNvSpPr txBox="1">
              <a:spLocks noChangeArrowheads="1"/>
            </p:cNvSpPr>
            <p:nvPr/>
          </p:nvSpPr>
          <p:spPr bwMode="auto">
            <a:xfrm>
              <a:off x="1689" y="1148"/>
              <a:ext cx="5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 i="1">
                  <a:solidFill>
                    <a:srgbClr val="000000"/>
                  </a:solidFill>
                  <a:latin typeface="Garamond"/>
                </a:rPr>
                <a:t>X</a:t>
              </a:r>
              <a:r>
                <a:rPr lang="en-US" sz="1800" i="1" baseline="-25000">
                  <a:solidFill>
                    <a:srgbClr val="000000"/>
                  </a:solidFill>
                  <a:latin typeface="Garamond"/>
                </a:rPr>
                <a:t>1</a:t>
              </a:r>
            </a:p>
          </p:txBody>
        </p:sp>
        <p:sp>
          <p:nvSpPr>
            <p:cNvPr id="40980" name="Text Box 23"/>
            <p:cNvSpPr txBox="1">
              <a:spLocks noChangeArrowheads="1"/>
            </p:cNvSpPr>
            <p:nvPr/>
          </p:nvSpPr>
          <p:spPr bwMode="auto">
            <a:xfrm>
              <a:off x="1762" y="2117"/>
              <a:ext cx="5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 i="1">
                  <a:solidFill>
                    <a:srgbClr val="000000"/>
                  </a:solidFill>
                  <a:latin typeface="Garamond"/>
                </a:rPr>
                <a:t>X</a:t>
              </a:r>
              <a:r>
                <a:rPr lang="en-US" sz="1800" i="1" baseline="-25000">
                  <a:solidFill>
                    <a:srgbClr val="000000"/>
                  </a:solidFill>
                  <a:latin typeface="Garamond"/>
                </a:rPr>
                <a:t>2</a:t>
              </a:r>
            </a:p>
          </p:txBody>
        </p:sp>
        <p:sp>
          <p:nvSpPr>
            <p:cNvPr id="40981" name="Text Box 24"/>
            <p:cNvSpPr txBox="1">
              <a:spLocks noChangeArrowheads="1"/>
            </p:cNvSpPr>
            <p:nvPr/>
          </p:nvSpPr>
          <p:spPr bwMode="auto">
            <a:xfrm>
              <a:off x="1578" y="1605"/>
              <a:ext cx="10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Y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3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=X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1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+X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2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+Z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3</a:t>
              </a:r>
            </a:p>
          </p:txBody>
        </p:sp>
        <p:sp>
          <p:nvSpPr>
            <p:cNvPr id="40982" name="Text Box 25"/>
            <p:cNvSpPr txBox="1">
              <a:spLocks noChangeArrowheads="1"/>
            </p:cNvSpPr>
            <p:nvPr/>
          </p:nvSpPr>
          <p:spPr bwMode="auto">
            <a:xfrm>
              <a:off x="3419" y="1238"/>
              <a:ext cx="129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Y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4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=X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1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+X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2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+X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3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+Z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4</a:t>
              </a:r>
            </a:p>
          </p:txBody>
        </p:sp>
        <p:sp>
          <p:nvSpPr>
            <p:cNvPr id="40983" name="Text Box 26"/>
            <p:cNvSpPr txBox="1">
              <a:spLocks noChangeArrowheads="1"/>
            </p:cNvSpPr>
            <p:nvPr/>
          </p:nvSpPr>
          <p:spPr bwMode="auto">
            <a:xfrm>
              <a:off x="3420" y="2015"/>
              <a:ext cx="137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Y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5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=X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1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+X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2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+X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3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+Z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5</a:t>
              </a:r>
            </a:p>
          </p:txBody>
        </p:sp>
        <p:sp>
          <p:nvSpPr>
            <p:cNvPr id="40984" name="Line 27"/>
            <p:cNvSpPr>
              <a:spLocks noChangeShapeType="1"/>
            </p:cNvSpPr>
            <p:nvPr/>
          </p:nvSpPr>
          <p:spPr bwMode="auto">
            <a:xfrm flipV="1">
              <a:off x="1704" y="1168"/>
              <a:ext cx="1768" cy="16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FFFFFF"/>
                </a:solidFill>
                <a:latin typeface="Garamond"/>
              </a:endParaRPr>
            </a:p>
          </p:txBody>
        </p:sp>
        <p:sp>
          <p:nvSpPr>
            <p:cNvPr id="40985" name="Line 28"/>
            <p:cNvSpPr>
              <a:spLocks noChangeShapeType="1"/>
            </p:cNvSpPr>
            <p:nvPr/>
          </p:nvSpPr>
          <p:spPr bwMode="auto">
            <a:xfrm flipV="1">
              <a:off x="1713" y="2337"/>
              <a:ext cx="1768" cy="16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FFFFFF"/>
                </a:solidFill>
                <a:latin typeface="Garamond"/>
              </a:endParaRPr>
            </a:p>
          </p:txBody>
        </p:sp>
        <p:sp>
          <p:nvSpPr>
            <p:cNvPr id="40986" name="Text Box 29"/>
            <p:cNvSpPr txBox="1">
              <a:spLocks noChangeArrowheads="1"/>
            </p:cNvSpPr>
            <p:nvPr/>
          </p:nvSpPr>
          <p:spPr bwMode="auto">
            <a:xfrm>
              <a:off x="2579" y="1614"/>
              <a:ext cx="99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X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3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= f(Y</a:t>
              </a:r>
              <a:r>
                <a:rPr lang="en-US" sz="1800" i="1" baseline="-25000" dirty="0">
                  <a:solidFill>
                    <a:srgbClr val="000000"/>
                  </a:solidFill>
                  <a:latin typeface="Garamond"/>
                </a:rPr>
                <a:t>3</a:t>
              </a:r>
              <a:r>
                <a:rPr lang="en-US" sz="1800" i="1" dirty="0">
                  <a:solidFill>
                    <a:srgbClr val="000000"/>
                  </a:solidFill>
                  <a:latin typeface="Garamond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46680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 smtClean="0"/>
              <a:t>Beneficial to forward both</a:t>
            </a:r>
            <a:br>
              <a:rPr lang="en-US" dirty="0" smtClean="0"/>
            </a:br>
            <a:r>
              <a:rPr lang="en-US" dirty="0" smtClean="0"/>
              <a:t>interference and message</a:t>
            </a:r>
            <a:endParaRPr lang="en-US" dirty="0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88" y="1836738"/>
            <a:ext cx="8488362" cy="439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Rectangle 34"/>
          <p:cNvSpPr>
            <a:spLocks noChangeArrowheads="1"/>
          </p:cNvSpPr>
          <p:nvPr/>
        </p:nvSpPr>
        <p:spPr bwMode="auto">
          <a:xfrm>
            <a:off x="382588" y="6219825"/>
            <a:ext cx="79295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0066"/>
              </a:buClr>
              <a:buSzPct val="75000"/>
              <a:buFontTx/>
              <a:buChar char="•"/>
            </a:pPr>
            <a:r>
              <a:rPr kumimoji="1" lang="en-US">
                <a:solidFill>
                  <a:srgbClr val="FF0000"/>
                </a:solidFill>
                <a:latin typeface="Trebuchet MS" pitchFamily="34" charset="0"/>
              </a:rPr>
              <a:t>For large powers, this strategy approaches capacity</a:t>
            </a:r>
          </a:p>
        </p:txBody>
      </p:sp>
    </p:spTree>
    <p:extLst>
      <p:ext uri="{BB962C8B-B14F-4D97-AF65-F5344CB8AC3E}">
        <p14:creationId xmlns:p14="http://schemas.microsoft.com/office/powerpoint/2010/main" xmlns="" val="288582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6128" y="1115255"/>
            <a:ext cx="7848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33CC"/>
                </a:solidFill>
              </a:rPr>
              <a:t>Spectrum innovations beyond licensed/unlicensed paradigms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05940" y="2599549"/>
            <a:ext cx="5674307" cy="4258451"/>
            <a:chOff x="0" y="1231350"/>
            <a:chExt cx="9144000" cy="5628442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875" y="1231350"/>
              <a:ext cx="8736965" cy="56284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0" y="6082524"/>
              <a:ext cx="9144000" cy="774700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</p:grpSp>
      <p:sp>
        <p:nvSpPr>
          <p:cNvPr id="3" name="Flowchart: Summing Junction 2"/>
          <p:cNvSpPr/>
          <p:nvPr/>
        </p:nvSpPr>
        <p:spPr>
          <a:xfrm>
            <a:off x="1303745" y="2391866"/>
            <a:ext cx="6653077" cy="4464191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endParaRPr lang="en-US" sz="32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304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29064" y="436802"/>
            <a:ext cx="8229600" cy="1143000"/>
          </a:xfrm>
        </p:spPr>
        <p:txBody>
          <a:bodyPr/>
          <a:lstStyle/>
          <a:p>
            <a:r>
              <a:rPr lang="en-US" dirty="0" smtClean="0"/>
              <a:t>Cognitive Radio Paradigms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2064" y="1786792"/>
            <a:ext cx="8001000" cy="4644488"/>
          </a:xfrm>
        </p:spPr>
        <p:txBody>
          <a:bodyPr>
            <a:normAutofit fontScale="85000" lnSpcReduction="10000"/>
          </a:bodyPr>
          <a:lstStyle/>
          <a:p>
            <a:r>
              <a:rPr lang="en-US" sz="3800" dirty="0" smtClean="0"/>
              <a:t>Underlay</a:t>
            </a:r>
          </a:p>
          <a:p>
            <a:pPr lvl="1"/>
            <a:r>
              <a:rPr lang="en-US" sz="3300" dirty="0" smtClean="0"/>
              <a:t>Cognitive radios constrained to cause minimal interference to </a:t>
            </a:r>
            <a:r>
              <a:rPr lang="en-US" sz="3300" dirty="0" err="1" smtClean="0"/>
              <a:t>noncognitive</a:t>
            </a:r>
            <a:r>
              <a:rPr lang="en-US" sz="3300" dirty="0" smtClean="0"/>
              <a:t> radios </a:t>
            </a:r>
          </a:p>
          <a:p>
            <a:pPr lvl="1">
              <a:lnSpc>
                <a:spcPct val="20000"/>
              </a:lnSpc>
            </a:pPr>
            <a:endParaRPr lang="en-US" sz="3300" dirty="0" smtClean="0"/>
          </a:p>
          <a:p>
            <a:r>
              <a:rPr lang="en-US" sz="3800" dirty="0" smtClean="0"/>
              <a:t>Interweave</a:t>
            </a:r>
          </a:p>
          <a:p>
            <a:pPr lvl="1"/>
            <a:r>
              <a:rPr lang="en-US" sz="3300" dirty="0" smtClean="0"/>
              <a:t>Cognitive radios find and exploit spectral holes to avoid interfering with </a:t>
            </a:r>
            <a:r>
              <a:rPr lang="en-US" sz="3300" dirty="0" err="1" smtClean="0"/>
              <a:t>noncognitive</a:t>
            </a:r>
            <a:r>
              <a:rPr lang="en-US" sz="3300" dirty="0" smtClean="0"/>
              <a:t> radios</a:t>
            </a:r>
          </a:p>
          <a:p>
            <a:pPr lvl="1">
              <a:lnSpc>
                <a:spcPct val="20000"/>
              </a:lnSpc>
            </a:pPr>
            <a:endParaRPr lang="en-US" sz="3300" dirty="0" smtClean="0"/>
          </a:p>
          <a:p>
            <a:r>
              <a:rPr lang="en-US" sz="3800" dirty="0" smtClean="0"/>
              <a:t>Overlay</a:t>
            </a:r>
          </a:p>
          <a:p>
            <a:pPr lvl="1"/>
            <a:r>
              <a:rPr lang="en-US" sz="3300" dirty="0" smtClean="0"/>
              <a:t>Cognitive radios overhear and enhance </a:t>
            </a:r>
            <a:r>
              <a:rPr lang="en-US" sz="3300" dirty="0" err="1" smtClean="0"/>
              <a:t>noncognitive</a:t>
            </a:r>
            <a:r>
              <a:rPr lang="en-US" sz="3300" dirty="0" smtClean="0"/>
              <a:t> radio transmissions</a:t>
            </a:r>
          </a:p>
          <a:p>
            <a:endParaRPr lang="en-US" dirty="0" smtClean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707313" y="2082800"/>
            <a:ext cx="1436687" cy="4646613"/>
            <a:chOff x="7707388" y="2082800"/>
            <a:chExt cx="1436612" cy="4646831"/>
          </a:xfrm>
        </p:grpSpPr>
        <p:sp>
          <p:nvSpPr>
            <p:cNvPr id="14341" name="Down Arrow 3"/>
            <p:cNvSpPr>
              <a:spLocks noChangeArrowheads="1"/>
            </p:cNvSpPr>
            <p:nvPr/>
          </p:nvSpPr>
          <p:spPr bwMode="auto">
            <a:xfrm>
              <a:off x="8153400" y="2082800"/>
              <a:ext cx="723900" cy="3987800"/>
            </a:xfrm>
            <a:prstGeom prst="downArrow">
              <a:avLst>
                <a:gd name="adj1" fmla="val 50000"/>
                <a:gd name="adj2" fmla="val 50013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707388" y="6083488"/>
              <a:ext cx="1436612" cy="6461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60000"/>
                </a:lnSpc>
                <a:defRPr/>
              </a:pPr>
              <a:r>
                <a:rPr lang="en-US" sz="2000" b="1" dirty="0">
                  <a:solidFill>
                    <a:srgbClr val="FF3399"/>
                  </a:solidFill>
                  <a:latin typeface="Calibri"/>
                  <a:cs typeface="+mn-cs"/>
                </a:rPr>
                <a:t>Knowledge</a:t>
              </a:r>
            </a:p>
            <a:p>
              <a:pPr algn="ctr" eaLnBrk="0" hangingPunct="0">
                <a:lnSpc>
                  <a:spcPct val="60000"/>
                </a:lnSpc>
                <a:defRPr/>
              </a:pPr>
              <a:r>
                <a:rPr lang="en-US" sz="2000" b="1" dirty="0">
                  <a:solidFill>
                    <a:srgbClr val="FF3399"/>
                  </a:solidFill>
                  <a:latin typeface="Calibri"/>
                  <a:cs typeface="+mn-cs"/>
                </a:rPr>
                <a:t>and</a:t>
              </a:r>
            </a:p>
            <a:p>
              <a:pPr algn="ctr" eaLnBrk="0" hangingPunct="0">
                <a:lnSpc>
                  <a:spcPct val="60000"/>
                </a:lnSpc>
                <a:defRPr/>
              </a:pPr>
              <a:r>
                <a:rPr lang="en-US" sz="2000" b="1" dirty="0">
                  <a:solidFill>
                    <a:srgbClr val="FF3399"/>
                  </a:solidFill>
                  <a:latin typeface="Calibri"/>
                  <a:cs typeface="+mn-cs"/>
                </a:rPr>
                <a:t>Complexity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66268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Underlay Systems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387350" y="1719263"/>
            <a:ext cx="78486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/>
              <a:t>Cognitive radios determine the interference their transmission causes to noncognitive nodes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Transmit if interference below a given threshold</a:t>
            </a:r>
          </a:p>
          <a:p>
            <a:pPr>
              <a:lnSpc>
                <a:spcPct val="80000"/>
              </a:lnSpc>
            </a:pPr>
            <a:endParaRPr lang="en-US" sz="2800" smtClean="0"/>
          </a:p>
          <a:p>
            <a:pPr>
              <a:lnSpc>
                <a:spcPct val="80000"/>
              </a:lnSpc>
            </a:pPr>
            <a:endParaRPr lang="en-US" sz="2800" smtClean="0"/>
          </a:p>
          <a:p>
            <a:pPr>
              <a:lnSpc>
                <a:spcPct val="80000"/>
              </a:lnSpc>
            </a:pPr>
            <a:endParaRPr lang="en-US" sz="2800" smtClean="0"/>
          </a:p>
          <a:p>
            <a:pPr>
              <a:lnSpc>
                <a:spcPct val="80000"/>
              </a:lnSpc>
            </a:pPr>
            <a:endParaRPr lang="en-US" sz="2800" smtClean="0"/>
          </a:p>
          <a:p>
            <a:r>
              <a:rPr lang="en-US" sz="2800" smtClean="0"/>
              <a:t>The interference constraint may be met</a:t>
            </a:r>
          </a:p>
          <a:p>
            <a:pPr lvl="1"/>
            <a:r>
              <a:rPr lang="en-US" sz="2400" smtClean="0"/>
              <a:t>Via wideband signalling to maintain interference below the noise floor (spread spectrum or UWB)</a:t>
            </a:r>
          </a:p>
          <a:p>
            <a:pPr lvl="1"/>
            <a:r>
              <a:rPr lang="en-US" sz="2400" smtClean="0"/>
              <a:t>Via multiple antennas and beamforming</a:t>
            </a: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1863725" y="3776663"/>
            <a:ext cx="409575" cy="533400"/>
            <a:chOff x="846" y="3750"/>
            <a:chExt cx="165" cy="338"/>
          </a:xfrm>
        </p:grpSpPr>
        <p:sp>
          <p:nvSpPr>
            <p:cNvPr id="17459" name="AutoShape 5"/>
            <p:cNvSpPr>
              <a:spLocks noChangeArrowheads="1"/>
            </p:cNvSpPr>
            <p:nvPr/>
          </p:nvSpPr>
          <p:spPr bwMode="auto">
            <a:xfrm rot="10800000">
              <a:off x="846" y="3750"/>
              <a:ext cx="165" cy="16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60" name="Line 6"/>
            <p:cNvSpPr>
              <a:spLocks noChangeShapeType="1"/>
            </p:cNvSpPr>
            <p:nvPr/>
          </p:nvSpPr>
          <p:spPr bwMode="auto">
            <a:xfrm>
              <a:off x="932" y="3915"/>
              <a:ext cx="0" cy="173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413" name="Group 6"/>
          <p:cNvGrpSpPr>
            <a:grpSpLocks/>
          </p:cNvGrpSpPr>
          <p:nvPr/>
        </p:nvGrpSpPr>
        <p:grpSpPr bwMode="auto">
          <a:xfrm>
            <a:off x="3206750" y="3538538"/>
            <a:ext cx="385763" cy="523875"/>
            <a:chOff x="846" y="3750"/>
            <a:chExt cx="165" cy="338"/>
          </a:xfrm>
        </p:grpSpPr>
        <p:sp>
          <p:nvSpPr>
            <p:cNvPr id="17457" name="AutoShape 5"/>
            <p:cNvSpPr>
              <a:spLocks noChangeArrowheads="1"/>
            </p:cNvSpPr>
            <p:nvPr/>
          </p:nvSpPr>
          <p:spPr bwMode="auto">
            <a:xfrm rot="10800000">
              <a:off x="846" y="3750"/>
              <a:ext cx="165" cy="16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33CC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58" name="Line 6"/>
            <p:cNvSpPr>
              <a:spLocks noChangeShapeType="1"/>
            </p:cNvSpPr>
            <p:nvPr/>
          </p:nvSpPr>
          <p:spPr bwMode="auto">
            <a:xfrm>
              <a:off x="932" y="3915"/>
              <a:ext cx="0" cy="173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7414" name="Straight Connector 7"/>
          <p:cNvCxnSpPr>
            <a:cxnSpLocks noChangeShapeType="1"/>
          </p:cNvCxnSpPr>
          <p:nvPr/>
        </p:nvCxnSpPr>
        <p:spPr bwMode="auto">
          <a:xfrm flipV="1">
            <a:off x="2373313" y="3565525"/>
            <a:ext cx="762000" cy="142875"/>
          </a:xfrm>
          <a:prstGeom prst="line">
            <a:avLst/>
          </a:prstGeom>
          <a:noFill/>
          <a:ln w="19050" algn="ctr">
            <a:solidFill>
              <a:schemeClr val="bg2"/>
            </a:solidFill>
            <a:round/>
            <a:headEnd/>
            <a:tailEnd type="triangle" w="med" len="med"/>
          </a:ln>
        </p:spPr>
      </p:cxn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5257800" y="3697288"/>
            <a:ext cx="960438" cy="49212"/>
          </a:xfrm>
          <a:prstGeom prst="line">
            <a:avLst/>
          </a:prstGeom>
          <a:noFill/>
          <a:ln w="19050" algn="ctr">
            <a:solidFill>
              <a:schemeClr val="bg2"/>
            </a:solidFill>
            <a:round/>
            <a:headEnd/>
            <a:tailEnd type="triangl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2063750" y="3944938"/>
            <a:ext cx="6985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474747"/>
                </a:solidFill>
                <a:latin typeface="Garamond"/>
              </a:rPr>
              <a:t>NCR</a:t>
            </a:r>
          </a:p>
        </p:txBody>
      </p: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3379788" y="3173413"/>
            <a:ext cx="1595437" cy="531812"/>
            <a:chOff x="3536925" y="3069189"/>
            <a:chExt cx="1595739" cy="531023"/>
          </a:xfrm>
        </p:grpSpPr>
        <p:sp>
          <p:nvSpPr>
            <p:cNvPr id="17455" name="Curved Down Arrow 25"/>
            <p:cNvSpPr>
              <a:spLocks noChangeArrowheads="1"/>
            </p:cNvSpPr>
            <p:nvPr/>
          </p:nvSpPr>
          <p:spPr bwMode="auto">
            <a:xfrm rot="209821" flipH="1">
              <a:off x="3536925" y="3069189"/>
              <a:ext cx="1595739" cy="364932"/>
            </a:xfrm>
            <a:prstGeom prst="curvedDownArrow">
              <a:avLst>
                <a:gd name="adj1" fmla="val 24981"/>
                <a:gd name="adj2" fmla="val 50003"/>
                <a:gd name="adj3" fmla="val 25000"/>
              </a:avLst>
            </a:prstGeom>
            <a:solidFill>
              <a:srgbClr val="FF0000"/>
            </a:solidFill>
            <a:ln w="38100" algn="ctr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79858" y="3230874"/>
              <a:ext cx="369958" cy="3693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800" dirty="0">
                  <a:solidFill>
                    <a:srgbClr val="FF0000"/>
                  </a:solidFill>
                  <a:latin typeface="Garamond"/>
                </a:rPr>
                <a:t>I</a:t>
              </a:r>
              <a:r>
                <a:rPr lang="en-US" sz="1800" baseline="-25000" dirty="0">
                  <a:solidFill>
                    <a:srgbClr val="FF0000"/>
                  </a:solidFill>
                  <a:latin typeface="Garamond"/>
                </a:rPr>
                <a:t>P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397250" y="3678238"/>
            <a:ext cx="6985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474747"/>
                </a:solidFill>
                <a:latin typeface="Garamond"/>
              </a:rPr>
              <a:t>NCR</a:t>
            </a:r>
          </a:p>
        </p:txBody>
      </p:sp>
      <p:grpSp>
        <p:nvGrpSpPr>
          <p:cNvPr id="5" name="Group 59"/>
          <p:cNvGrpSpPr>
            <a:grpSpLocks/>
          </p:cNvGrpSpPr>
          <p:nvPr/>
        </p:nvGrpSpPr>
        <p:grpSpPr bwMode="auto">
          <a:xfrm>
            <a:off x="4743450" y="3613150"/>
            <a:ext cx="2254250" cy="650875"/>
            <a:chOff x="4743184" y="3612616"/>
            <a:chExt cx="2255108" cy="650899"/>
          </a:xfrm>
        </p:grpSpPr>
        <p:grpSp>
          <p:nvGrpSpPr>
            <p:cNvPr id="17446" name="Group 48"/>
            <p:cNvGrpSpPr>
              <a:grpSpLocks/>
            </p:cNvGrpSpPr>
            <p:nvPr/>
          </p:nvGrpSpPr>
          <p:grpSpPr bwMode="auto">
            <a:xfrm>
              <a:off x="4743184" y="3612616"/>
              <a:ext cx="1940646" cy="618968"/>
              <a:chOff x="4743184" y="3612616"/>
              <a:chExt cx="1940646" cy="618968"/>
            </a:xfrm>
          </p:grpSpPr>
          <p:grpSp>
            <p:nvGrpSpPr>
              <p:cNvPr id="17448" name="Group 18"/>
              <p:cNvGrpSpPr>
                <a:grpSpLocks/>
              </p:cNvGrpSpPr>
              <p:nvPr/>
            </p:nvGrpSpPr>
            <p:grpSpPr bwMode="auto">
              <a:xfrm>
                <a:off x="4743184" y="3612616"/>
                <a:ext cx="386166" cy="523956"/>
                <a:chOff x="846" y="3750"/>
                <a:chExt cx="165" cy="338"/>
              </a:xfrm>
            </p:grpSpPr>
            <p:sp>
              <p:nvSpPr>
                <p:cNvPr id="17453" name="AutoShape 5"/>
                <p:cNvSpPr>
                  <a:spLocks noChangeArrowheads="1"/>
                </p:cNvSpPr>
                <p:nvPr/>
              </p:nvSpPr>
              <p:spPr bwMode="auto">
                <a:xfrm rot="10800000">
                  <a:off x="846" y="3750"/>
                  <a:ext cx="165" cy="165"/>
                </a:xfrm>
                <a:prstGeom prst="triangle">
                  <a:avLst>
                    <a:gd name="adj" fmla="val 50000"/>
                  </a:avLst>
                </a:prstGeom>
                <a:noFill/>
                <a:ln w="19050">
                  <a:solidFill>
                    <a:srgbClr val="0000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454" name="Line 6"/>
                <p:cNvSpPr>
                  <a:spLocks noChangeShapeType="1"/>
                </p:cNvSpPr>
                <p:nvPr/>
              </p:nvSpPr>
              <p:spPr bwMode="auto">
                <a:xfrm>
                  <a:off x="932" y="3915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7449" name="Group 21"/>
              <p:cNvGrpSpPr>
                <a:grpSpLocks/>
              </p:cNvGrpSpPr>
              <p:nvPr/>
            </p:nvGrpSpPr>
            <p:grpSpPr bwMode="auto">
              <a:xfrm>
                <a:off x="6297664" y="3664867"/>
                <a:ext cx="386166" cy="523956"/>
                <a:chOff x="846" y="3750"/>
                <a:chExt cx="165" cy="338"/>
              </a:xfrm>
            </p:grpSpPr>
            <p:sp>
              <p:nvSpPr>
                <p:cNvPr id="17451" name="AutoShape 5"/>
                <p:cNvSpPr>
                  <a:spLocks noChangeArrowheads="1"/>
                </p:cNvSpPr>
                <p:nvPr/>
              </p:nvSpPr>
              <p:spPr bwMode="auto">
                <a:xfrm rot="10800000">
                  <a:off x="846" y="3750"/>
                  <a:ext cx="165" cy="165"/>
                </a:xfrm>
                <a:prstGeom prst="triangle">
                  <a:avLst>
                    <a:gd name="adj" fmla="val 50000"/>
                  </a:avLst>
                </a:prstGeom>
                <a:noFill/>
                <a:ln w="19050">
                  <a:solidFill>
                    <a:srgbClr val="33CC33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452" name="Line 6"/>
                <p:cNvSpPr>
                  <a:spLocks noChangeShapeType="1"/>
                </p:cNvSpPr>
                <p:nvPr/>
              </p:nvSpPr>
              <p:spPr bwMode="auto">
                <a:xfrm>
                  <a:off x="932" y="3915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4959166" y="3861863"/>
                <a:ext cx="501841" cy="3699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1800" dirty="0">
                    <a:solidFill>
                      <a:srgbClr val="474747"/>
                    </a:solidFill>
                    <a:latin typeface="Garamond"/>
                  </a:rPr>
                  <a:t>CR</a:t>
                </a: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6496451" y="3893614"/>
              <a:ext cx="501841" cy="3699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800" dirty="0">
                  <a:solidFill>
                    <a:srgbClr val="474747"/>
                  </a:solidFill>
                  <a:latin typeface="Garamond"/>
                </a:rPr>
                <a:t>CR</a:t>
              </a:r>
            </a:p>
          </p:txBody>
        </p:sp>
      </p:grpSp>
      <p:grpSp>
        <p:nvGrpSpPr>
          <p:cNvPr id="10" name="Group 61"/>
          <p:cNvGrpSpPr>
            <a:grpSpLocks/>
          </p:cNvGrpSpPr>
          <p:nvPr/>
        </p:nvGrpSpPr>
        <p:grpSpPr bwMode="auto">
          <a:xfrm>
            <a:off x="3708400" y="3314700"/>
            <a:ext cx="2565400" cy="431800"/>
            <a:chOff x="3708400" y="3314700"/>
            <a:chExt cx="2565400" cy="431800"/>
          </a:xfrm>
        </p:grpSpPr>
        <p:grpSp>
          <p:nvGrpSpPr>
            <p:cNvPr id="17433" name="Group 53"/>
            <p:cNvGrpSpPr>
              <a:grpSpLocks/>
            </p:cNvGrpSpPr>
            <p:nvPr/>
          </p:nvGrpSpPr>
          <p:grpSpPr bwMode="auto">
            <a:xfrm>
              <a:off x="3708400" y="3314700"/>
              <a:ext cx="2565400" cy="292100"/>
              <a:chOff x="3708400" y="3314700"/>
              <a:chExt cx="2565400" cy="292100"/>
            </a:xfrm>
          </p:grpSpPr>
          <p:grpSp>
            <p:nvGrpSpPr>
              <p:cNvPr id="17435" name="Group 38"/>
              <p:cNvGrpSpPr>
                <a:grpSpLocks/>
              </p:cNvGrpSpPr>
              <p:nvPr/>
            </p:nvGrpSpPr>
            <p:grpSpPr bwMode="auto">
              <a:xfrm>
                <a:off x="4147728" y="3314700"/>
                <a:ext cx="2126072" cy="139700"/>
                <a:chOff x="7043328" y="3544434"/>
                <a:chExt cx="1135063" cy="549275"/>
              </a:xfrm>
            </p:grpSpPr>
            <p:sp>
              <p:nvSpPr>
                <p:cNvPr id="17437" name="Line 42"/>
                <p:cNvSpPr>
                  <a:spLocks noChangeShapeType="1"/>
                </p:cNvSpPr>
                <p:nvPr/>
              </p:nvSpPr>
              <p:spPr bwMode="auto">
                <a:xfrm>
                  <a:off x="7043328" y="4093709"/>
                  <a:ext cx="1135063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438" name="Rectangle 43"/>
                <p:cNvSpPr>
                  <a:spLocks/>
                </p:cNvSpPr>
                <p:nvPr/>
              </p:nvSpPr>
              <p:spPr bwMode="auto">
                <a:xfrm>
                  <a:off x="7186203" y="3671434"/>
                  <a:ext cx="106363" cy="422275"/>
                </a:xfrm>
                <a:prstGeom prst="rect">
                  <a:avLst/>
                </a:prstGeom>
                <a:solidFill>
                  <a:srgbClr val="3366FF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439" name="Rectangle 44"/>
                <p:cNvSpPr>
                  <a:spLocks/>
                </p:cNvSpPr>
                <p:nvPr/>
              </p:nvSpPr>
              <p:spPr bwMode="auto">
                <a:xfrm>
                  <a:off x="7292566" y="3544434"/>
                  <a:ext cx="106362" cy="549275"/>
                </a:xfrm>
                <a:prstGeom prst="rect">
                  <a:avLst/>
                </a:prstGeom>
                <a:solidFill>
                  <a:srgbClr val="3366FF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440" name="Rectangle 45"/>
                <p:cNvSpPr>
                  <a:spLocks/>
                </p:cNvSpPr>
                <p:nvPr/>
              </p:nvSpPr>
              <p:spPr bwMode="auto">
                <a:xfrm>
                  <a:off x="7505291" y="3766457"/>
                  <a:ext cx="121509" cy="327252"/>
                </a:xfrm>
                <a:prstGeom prst="rect">
                  <a:avLst/>
                </a:prstGeom>
                <a:solidFill>
                  <a:srgbClr val="3366FF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441" name="Rectangle 46"/>
                <p:cNvSpPr>
                  <a:spLocks/>
                </p:cNvSpPr>
                <p:nvPr/>
              </p:nvSpPr>
              <p:spPr bwMode="auto">
                <a:xfrm>
                  <a:off x="7398928" y="3628571"/>
                  <a:ext cx="106363" cy="465138"/>
                </a:xfrm>
                <a:prstGeom prst="rect">
                  <a:avLst/>
                </a:prstGeom>
                <a:solidFill>
                  <a:srgbClr val="3366FF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442" name="Rectangle 47"/>
                <p:cNvSpPr>
                  <a:spLocks/>
                </p:cNvSpPr>
                <p:nvPr/>
              </p:nvSpPr>
              <p:spPr bwMode="auto">
                <a:xfrm>
                  <a:off x="7611653" y="3671434"/>
                  <a:ext cx="106363" cy="422275"/>
                </a:xfrm>
                <a:prstGeom prst="rect">
                  <a:avLst/>
                </a:prstGeom>
                <a:solidFill>
                  <a:srgbClr val="3366FF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443" name="Rectangle 48"/>
                <p:cNvSpPr>
                  <a:spLocks/>
                </p:cNvSpPr>
                <p:nvPr/>
              </p:nvSpPr>
              <p:spPr bwMode="auto">
                <a:xfrm>
                  <a:off x="7718016" y="3587296"/>
                  <a:ext cx="106362" cy="506413"/>
                </a:xfrm>
                <a:prstGeom prst="rect">
                  <a:avLst/>
                </a:prstGeom>
                <a:solidFill>
                  <a:srgbClr val="3366FF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444" name="Rectangle 49"/>
                <p:cNvSpPr>
                  <a:spLocks/>
                </p:cNvSpPr>
                <p:nvPr/>
              </p:nvSpPr>
              <p:spPr bwMode="auto">
                <a:xfrm>
                  <a:off x="7823933" y="3841296"/>
                  <a:ext cx="106362" cy="252413"/>
                </a:xfrm>
                <a:prstGeom prst="rect">
                  <a:avLst/>
                </a:prstGeom>
                <a:solidFill>
                  <a:srgbClr val="3366FF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445" name="Rectangle 45"/>
                <p:cNvSpPr>
                  <a:spLocks/>
                </p:cNvSpPr>
                <p:nvPr/>
              </p:nvSpPr>
              <p:spPr bwMode="auto">
                <a:xfrm>
                  <a:off x="7903580" y="3765177"/>
                  <a:ext cx="121509" cy="327252"/>
                </a:xfrm>
                <a:prstGeom prst="rect">
                  <a:avLst/>
                </a:prstGeom>
                <a:solidFill>
                  <a:srgbClr val="3366FF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cxnSp>
            <p:nvCxnSpPr>
              <p:cNvPr id="17436" name="Straight Connector 49"/>
              <p:cNvCxnSpPr>
                <a:cxnSpLocks noChangeShapeType="1"/>
              </p:cNvCxnSpPr>
              <p:nvPr/>
            </p:nvCxnSpPr>
            <p:spPr bwMode="auto">
              <a:xfrm rot="10800000">
                <a:off x="3708400" y="3581400"/>
                <a:ext cx="914400" cy="25400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prstDash val="sysDash"/>
                <a:round/>
                <a:headEnd/>
                <a:tailEnd type="triangle" w="med" len="med"/>
              </a:ln>
            </p:spPr>
          </p:cxnSp>
        </p:grpSp>
        <p:cxnSp>
          <p:nvCxnSpPr>
            <p:cNvPr id="17434" name="Straight Connector 60"/>
            <p:cNvCxnSpPr>
              <a:cxnSpLocks noChangeShapeType="1"/>
            </p:cNvCxnSpPr>
            <p:nvPr/>
          </p:nvCxnSpPr>
          <p:spPr bwMode="auto">
            <a:xfrm flipV="1">
              <a:off x="5283200" y="3696789"/>
              <a:ext cx="960120" cy="49711"/>
            </a:xfrm>
            <a:prstGeom prst="line">
              <a:avLst/>
            </a:prstGeom>
            <a:noFill/>
            <a:ln w="19050" algn="ctr">
              <a:solidFill>
                <a:schemeClr val="bg2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64"/>
          <p:cNvGrpSpPr>
            <a:grpSpLocks/>
          </p:cNvGrpSpPr>
          <p:nvPr/>
        </p:nvGrpSpPr>
        <p:grpSpPr bwMode="auto">
          <a:xfrm>
            <a:off x="3695700" y="3594100"/>
            <a:ext cx="2751138" cy="746125"/>
            <a:chOff x="3695700" y="3594100"/>
            <a:chExt cx="2750642" cy="745672"/>
          </a:xfrm>
        </p:grpSpPr>
        <p:grpSp>
          <p:nvGrpSpPr>
            <p:cNvPr id="17422" name="Group 56"/>
            <p:cNvGrpSpPr>
              <a:grpSpLocks/>
            </p:cNvGrpSpPr>
            <p:nvPr/>
          </p:nvGrpSpPr>
          <p:grpSpPr bwMode="auto">
            <a:xfrm>
              <a:off x="3695700" y="3594100"/>
              <a:ext cx="2750642" cy="745672"/>
              <a:chOff x="3695700" y="3594100"/>
              <a:chExt cx="2750642" cy="745672"/>
            </a:xfrm>
          </p:grpSpPr>
          <p:grpSp>
            <p:nvGrpSpPr>
              <p:cNvPr id="17424" name="Group 47"/>
              <p:cNvGrpSpPr>
                <a:grpSpLocks/>
              </p:cNvGrpSpPr>
              <p:nvPr/>
            </p:nvGrpSpPr>
            <p:grpSpPr bwMode="auto">
              <a:xfrm>
                <a:off x="4425684" y="3645187"/>
                <a:ext cx="2020658" cy="694585"/>
                <a:chOff x="4425684" y="3645187"/>
                <a:chExt cx="2020658" cy="694585"/>
              </a:xfrm>
            </p:grpSpPr>
            <p:sp>
              <p:nvSpPr>
                <p:cNvPr id="17426" name="Flowchart: Terminator 39"/>
                <p:cNvSpPr>
                  <a:spLocks noChangeArrowheads="1"/>
                </p:cNvSpPr>
                <p:nvPr/>
              </p:nvSpPr>
              <p:spPr bwMode="auto">
                <a:xfrm rot="-375350">
                  <a:off x="4896942" y="3645187"/>
                  <a:ext cx="1549400" cy="259082"/>
                </a:xfrm>
                <a:prstGeom prst="flowChartTerminator">
                  <a:avLst/>
                </a:prstGeom>
                <a:noFill/>
                <a:ln w="12700" algn="ctr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7427" name="Group 40"/>
                <p:cNvGrpSpPr>
                  <a:grpSpLocks/>
                </p:cNvGrpSpPr>
                <p:nvPr/>
              </p:nvGrpSpPr>
              <p:grpSpPr bwMode="auto">
                <a:xfrm>
                  <a:off x="4590784" y="3688816"/>
                  <a:ext cx="386166" cy="523956"/>
                  <a:chOff x="846" y="3750"/>
                  <a:chExt cx="165" cy="338"/>
                </a:xfrm>
              </p:grpSpPr>
              <p:sp>
                <p:nvSpPr>
                  <p:cNvPr id="17431" name="AutoShape 5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846" y="3750"/>
                    <a:ext cx="165" cy="165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9050">
                    <a:solidFill>
                      <a:srgbClr val="0000CC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7432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932" y="3915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CC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17428" name="Group 43"/>
                <p:cNvGrpSpPr>
                  <a:grpSpLocks/>
                </p:cNvGrpSpPr>
                <p:nvPr/>
              </p:nvGrpSpPr>
              <p:grpSpPr bwMode="auto">
                <a:xfrm>
                  <a:off x="4425684" y="3815816"/>
                  <a:ext cx="386166" cy="523956"/>
                  <a:chOff x="846" y="3750"/>
                  <a:chExt cx="165" cy="338"/>
                </a:xfrm>
              </p:grpSpPr>
              <p:sp>
                <p:nvSpPr>
                  <p:cNvPr id="17429" name="AutoShape 5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846" y="3750"/>
                    <a:ext cx="165" cy="165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19050">
                    <a:solidFill>
                      <a:srgbClr val="0000CC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7430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932" y="3915"/>
                    <a:ext cx="0" cy="17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CC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  <p:cxnSp>
            <p:nvCxnSpPr>
              <p:cNvPr id="17425" name="Straight Connector 52"/>
              <p:cNvCxnSpPr>
                <a:cxnSpLocks noChangeShapeType="1"/>
              </p:cNvCxnSpPr>
              <p:nvPr/>
            </p:nvCxnSpPr>
            <p:spPr bwMode="auto">
              <a:xfrm rot="10800000">
                <a:off x="3695700" y="3594100"/>
                <a:ext cx="711200" cy="127000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prstDash val="sysDash"/>
                <a:round/>
                <a:headEnd/>
                <a:tailEnd type="triangle" w="med" len="med"/>
              </a:ln>
            </p:spPr>
          </p:cxnSp>
        </p:grpSp>
        <p:cxnSp>
          <p:nvCxnSpPr>
            <p:cNvPr id="17423" name="Straight Connector 62"/>
            <p:cNvCxnSpPr>
              <a:cxnSpLocks noChangeShapeType="1"/>
            </p:cNvCxnSpPr>
            <p:nvPr/>
          </p:nvCxnSpPr>
          <p:spPr bwMode="auto">
            <a:xfrm flipV="1">
              <a:off x="5079084" y="3708400"/>
              <a:ext cx="1156616" cy="152674"/>
            </a:xfrm>
            <a:prstGeom prst="line">
              <a:avLst/>
            </a:prstGeom>
            <a:noFill/>
            <a:ln w="19050" algn="ctr">
              <a:solidFill>
                <a:schemeClr val="bg2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xmlns="" val="50298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Interweave Systems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55600" y="1752600"/>
            <a:ext cx="85344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smtClean="0"/>
              <a:t>Measurements indicate that even crowded spectrum is not used across all time, space, and frequencies</a:t>
            </a:r>
          </a:p>
          <a:p>
            <a:pPr lvl="1"/>
            <a:r>
              <a:rPr lang="en-US" sz="2400" smtClean="0"/>
              <a:t>Original motivation for </a:t>
            </a:r>
            <a:r>
              <a:rPr lang="en-US" sz="2400" smtClean="0">
                <a:solidFill>
                  <a:srgbClr val="FF0000"/>
                </a:solidFill>
              </a:rPr>
              <a:t>“cognitive” </a:t>
            </a:r>
            <a:r>
              <a:rPr lang="en-US" sz="2400" smtClean="0"/>
              <a:t>radios (Mitola’00)</a:t>
            </a:r>
          </a:p>
          <a:p>
            <a:pPr>
              <a:lnSpc>
                <a:spcPct val="80000"/>
              </a:lnSpc>
            </a:pPr>
            <a:endParaRPr lang="en-US" sz="2800" smtClean="0"/>
          </a:p>
          <a:p>
            <a:pPr>
              <a:lnSpc>
                <a:spcPct val="100000"/>
              </a:lnSpc>
            </a:pPr>
            <a:endParaRPr lang="en-US" sz="2800" smtClean="0"/>
          </a:p>
          <a:p>
            <a:pPr>
              <a:lnSpc>
                <a:spcPct val="80000"/>
              </a:lnSpc>
            </a:pPr>
            <a:endParaRPr lang="en-US" sz="2800" smtClean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800" smtClean="0"/>
          </a:p>
          <a:p>
            <a:r>
              <a:rPr lang="en-US" sz="2800" smtClean="0"/>
              <a:t>These holes can be used for communication</a:t>
            </a:r>
          </a:p>
          <a:p>
            <a:pPr lvl="1"/>
            <a:r>
              <a:rPr lang="en-US" sz="2400" smtClean="0"/>
              <a:t>Interweave CRs periodically monitor spectrum for holes</a:t>
            </a:r>
          </a:p>
          <a:p>
            <a:pPr lvl="1"/>
            <a:r>
              <a:rPr lang="en-US" sz="2400" smtClean="0"/>
              <a:t>Hole location must be agreed upon between TX and RX</a:t>
            </a:r>
          </a:p>
          <a:p>
            <a:pPr lvl="1"/>
            <a:r>
              <a:rPr lang="en-US" sz="2400" smtClean="0"/>
              <a:t>Hole is then used for opportunistic communication with minimal interference to noncognitive users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0063" y="2936875"/>
            <a:ext cx="5451475" cy="18129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xmlns="" val="4426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mtClean="0"/>
              <a:t>Overlay Systems</a:t>
            </a:r>
          </a:p>
        </p:txBody>
      </p:sp>
      <p:sp>
        <p:nvSpPr>
          <p:cNvPr id="19459" name="Content Placeholder 45"/>
          <p:cNvSpPr>
            <a:spLocks noGrp="1"/>
          </p:cNvSpPr>
          <p:nvPr>
            <p:ph idx="1"/>
          </p:nvPr>
        </p:nvSpPr>
        <p:spPr>
          <a:xfrm>
            <a:off x="457200" y="1836738"/>
            <a:ext cx="8081963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Cognitive user has knowledge of other user’s message and/or encoding strategy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Used to help noncognitive transmission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Used to presubtract noncognitive interference</a:t>
            </a:r>
          </a:p>
        </p:txBody>
      </p:sp>
      <p:sp>
        <p:nvSpPr>
          <p:cNvPr id="50" name="Text Box 1012"/>
          <p:cNvSpPr txBox="1">
            <a:spLocks noChangeArrowheads="1"/>
          </p:cNvSpPr>
          <p:nvPr/>
        </p:nvSpPr>
        <p:spPr bwMode="auto">
          <a:xfrm>
            <a:off x="5229225" y="4367213"/>
            <a:ext cx="1543050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800" dirty="0">
                <a:solidFill>
                  <a:srgbClr val="000066"/>
                </a:solidFill>
                <a:latin typeface="Garamond"/>
              </a:rPr>
              <a:t>RX1</a:t>
            </a:r>
          </a:p>
        </p:txBody>
      </p:sp>
      <p:sp>
        <p:nvSpPr>
          <p:cNvPr id="51" name="Text Box 1013"/>
          <p:cNvSpPr txBox="1">
            <a:spLocks noChangeArrowheads="1"/>
          </p:cNvSpPr>
          <p:nvPr/>
        </p:nvSpPr>
        <p:spPr bwMode="auto">
          <a:xfrm>
            <a:off x="5221288" y="5645150"/>
            <a:ext cx="154305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800" dirty="0">
                <a:solidFill>
                  <a:srgbClr val="000066"/>
                </a:solidFill>
                <a:latin typeface="Garamond"/>
              </a:rPr>
              <a:t>RX2</a:t>
            </a:r>
          </a:p>
        </p:txBody>
      </p:sp>
      <p:sp>
        <p:nvSpPr>
          <p:cNvPr id="56" name="Rectangle 1015"/>
          <p:cNvSpPr>
            <a:spLocks noChangeArrowheads="1"/>
          </p:cNvSpPr>
          <p:nvPr/>
        </p:nvSpPr>
        <p:spPr bwMode="auto">
          <a:xfrm>
            <a:off x="2897188" y="5451475"/>
            <a:ext cx="274637" cy="1196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57" name="Text Box 1016"/>
          <p:cNvSpPr txBox="1">
            <a:spLocks noChangeArrowheads="1"/>
          </p:cNvSpPr>
          <p:nvPr/>
        </p:nvSpPr>
        <p:spPr bwMode="auto">
          <a:xfrm>
            <a:off x="2328863" y="5486400"/>
            <a:ext cx="271462" cy="749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D989B8"/>
              </a:buClr>
              <a:buFont typeface="Symbol" pitchFamily="18" charset="2"/>
              <a:buNone/>
              <a:defRPr/>
            </a:pPr>
            <a:endParaRPr lang="en-US" sz="1800" i="1" dirty="0">
              <a:solidFill>
                <a:srgbClr val="000000"/>
              </a:solidFill>
              <a:latin typeface="Garamond"/>
              <a:sym typeface="WP Greek Helve" pitchFamily="2" charset="2"/>
            </a:endParaRPr>
          </a:p>
        </p:txBody>
      </p:sp>
      <p:sp>
        <p:nvSpPr>
          <p:cNvPr id="63" name="Text Box 1022"/>
          <p:cNvSpPr txBox="1">
            <a:spLocks noChangeArrowheads="1"/>
          </p:cNvSpPr>
          <p:nvPr/>
        </p:nvSpPr>
        <p:spPr bwMode="auto">
          <a:xfrm>
            <a:off x="1828800" y="5649913"/>
            <a:ext cx="15446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400" dirty="0">
              <a:solidFill>
                <a:srgbClr val="000066"/>
              </a:solidFill>
              <a:latin typeface="Garamond"/>
            </a:endParaRPr>
          </a:p>
        </p:txBody>
      </p:sp>
      <p:sp>
        <p:nvSpPr>
          <p:cNvPr id="64" name="Line 1023"/>
          <p:cNvSpPr>
            <a:spLocks noChangeShapeType="1"/>
          </p:cNvSpPr>
          <p:nvPr/>
        </p:nvSpPr>
        <p:spPr bwMode="auto">
          <a:xfrm>
            <a:off x="3465513" y="4443413"/>
            <a:ext cx="1852612" cy="0"/>
          </a:xfrm>
          <a:prstGeom prst="line">
            <a:avLst/>
          </a:prstGeom>
          <a:noFill/>
          <a:ln w="12700">
            <a:solidFill>
              <a:srgbClr val="000066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65" name="Line 1024"/>
          <p:cNvSpPr>
            <a:spLocks noChangeShapeType="1"/>
          </p:cNvSpPr>
          <p:nvPr/>
        </p:nvSpPr>
        <p:spPr bwMode="auto">
          <a:xfrm>
            <a:off x="3490913" y="5818188"/>
            <a:ext cx="1852612" cy="0"/>
          </a:xfrm>
          <a:prstGeom prst="line">
            <a:avLst/>
          </a:prstGeom>
          <a:noFill/>
          <a:ln w="12700">
            <a:solidFill>
              <a:srgbClr val="000066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66" name="Line 1025"/>
          <p:cNvSpPr>
            <a:spLocks noChangeShapeType="1"/>
          </p:cNvSpPr>
          <p:nvPr/>
        </p:nvSpPr>
        <p:spPr bwMode="auto">
          <a:xfrm>
            <a:off x="3540125" y="4565650"/>
            <a:ext cx="1778000" cy="1192213"/>
          </a:xfrm>
          <a:prstGeom prst="line">
            <a:avLst/>
          </a:prstGeom>
          <a:noFill/>
          <a:ln w="12700">
            <a:solidFill>
              <a:srgbClr val="000066"/>
            </a:solidFill>
            <a:prstDash val="sysDot"/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67" name="Line 1026"/>
          <p:cNvSpPr>
            <a:spLocks noChangeShapeType="1"/>
          </p:cNvSpPr>
          <p:nvPr/>
        </p:nvSpPr>
        <p:spPr bwMode="auto">
          <a:xfrm flipV="1">
            <a:off x="3514725" y="4595813"/>
            <a:ext cx="1803400" cy="1131887"/>
          </a:xfrm>
          <a:prstGeom prst="line">
            <a:avLst/>
          </a:prstGeom>
          <a:noFill/>
          <a:ln w="12700">
            <a:solidFill>
              <a:srgbClr val="3366FF"/>
            </a:solidFill>
            <a:prstDash val="sysDot"/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87" name="Line 1025"/>
          <p:cNvSpPr>
            <a:spLocks noChangeShapeType="1"/>
          </p:cNvSpPr>
          <p:nvPr/>
        </p:nvSpPr>
        <p:spPr bwMode="auto">
          <a:xfrm>
            <a:off x="3530600" y="4556125"/>
            <a:ext cx="1779588" cy="1192213"/>
          </a:xfrm>
          <a:prstGeom prst="line">
            <a:avLst/>
          </a:prstGeom>
          <a:noFill/>
          <a:ln w="19050">
            <a:solidFill>
              <a:srgbClr val="FF3399"/>
            </a:solidFill>
            <a:prstDash val="solid"/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>
              <a:solidFill>
                <a:srgbClr val="FFFFFF"/>
              </a:solidFill>
              <a:latin typeface="Garamond"/>
            </a:endParaRPr>
          </a:p>
        </p:txBody>
      </p:sp>
      <p:grpSp>
        <p:nvGrpSpPr>
          <p:cNvPr id="2" name="Group 84"/>
          <p:cNvGrpSpPr>
            <a:grpSpLocks/>
          </p:cNvGrpSpPr>
          <p:nvPr/>
        </p:nvGrpSpPr>
        <p:grpSpPr bwMode="auto">
          <a:xfrm>
            <a:off x="2671763" y="4424363"/>
            <a:ext cx="735012" cy="1397000"/>
            <a:chOff x="2013717" y="5165783"/>
            <a:chExt cx="537754" cy="1276907"/>
          </a:xfrm>
        </p:grpSpPr>
        <p:sp>
          <p:nvSpPr>
            <p:cNvPr id="54" name="Arc 53"/>
            <p:cNvSpPr/>
            <p:nvPr/>
          </p:nvSpPr>
          <p:spPr bwMode="auto">
            <a:xfrm flipH="1">
              <a:off x="2013717" y="5173038"/>
              <a:ext cx="536593" cy="1269652"/>
            </a:xfrm>
            <a:prstGeom prst="arc">
              <a:avLst/>
            </a:prstGeom>
            <a:noFill/>
            <a:ln w="28575" cap="flat" cmpd="sng" algn="ctr">
              <a:solidFill>
                <a:srgbClr val="FF3399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Arc 54"/>
            <p:cNvSpPr/>
            <p:nvPr/>
          </p:nvSpPr>
          <p:spPr bwMode="auto">
            <a:xfrm flipH="1" flipV="1">
              <a:off x="2014878" y="5165783"/>
              <a:ext cx="536593" cy="1269651"/>
            </a:xfrm>
            <a:prstGeom prst="arc">
              <a:avLst/>
            </a:prstGeom>
            <a:noFill/>
            <a:ln w="28575" cap="flat" cmpd="sng" algn="ctr">
              <a:solidFill>
                <a:srgbClr val="FF3399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9471" name="Group 4"/>
          <p:cNvGrpSpPr>
            <a:grpSpLocks/>
          </p:cNvGrpSpPr>
          <p:nvPr/>
        </p:nvGrpSpPr>
        <p:grpSpPr bwMode="auto">
          <a:xfrm>
            <a:off x="3187700" y="4413250"/>
            <a:ext cx="236538" cy="355600"/>
            <a:chOff x="846" y="3750"/>
            <a:chExt cx="165" cy="338"/>
          </a:xfrm>
        </p:grpSpPr>
        <p:sp>
          <p:nvSpPr>
            <p:cNvPr id="19484" name="AutoShape 5"/>
            <p:cNvSpPr>
              <a:spLocks noChangeArrowheads="1"/>
            </p:cNvSpPr>
            <p:nvPr/>
          </p:nvSpPr>
          <p:spPr bwMode="auto">
            <a:xfrm rot="10800000">
              <a:off x="846" y="3750"/>
              <a:ext cx="165" cy="16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85" name="Line 6"/>
            <p:cNvSpPr>
              <a:spLocks noChangeShapeType="1"/>
            </p:cNvSpPr>
            <p:nvPr/>
          </p:nvSpPr>
          <p:spPr bwMode="auto">
            <a:xfrm>
              <a:off x="932" y="3915"/>
              <a:ext cx="0" cy="173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9472" name="Group 4"/>
          <p:cNvGrpSpPr>
            <a:grpSpLocks/>
          </p:cNvGrpSpPr>
          <p:nvPr/>
        </p:nvGrpSpPr>
        <p:grpSpPr bwMode="auto">
          <a:xfrm>
            <a:off x="5410200" y="5735638"/>
            <a:ext cx="236538" cy="354012"/>
            <a:chOff x="846" y="3750"/>
            <a:chExt cx="165" cy="338"/>
          </a:xfrm>
        </p:grpSpPr>
        <p:sp>
          <p:nvSpPr>
            <p:cNvPr id="19482" name="AutoShape 5"/>
            <p:cNvSpPr>
              <a:spLocks noChangeArrowheads="1"/>
            </p:cNvSpPr>
            <p:nvPr/>
          </p:nvSpPr>
          <p:spPr bwMode="auto">
            <a:xfrm rot="10800000">
              <a:off x="846" y="3750"/>
              <a:ext cx="165" cy="16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33CC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83" name="Line 6"/>
            <p:cNvSpPr>
              <a:spLocks noChangeShapeType="1"/>
            </p:cNvSpPr>
            <p:nvPr/>
          </p:nvSpPr>
          <p:spPr bwMode="auto">
            <a:xfrm>
              <a:off x="932" y="3915"/>
              <a:ext cx="0" cy="173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9473" name="Group 71"/>
          <p:cNvGrpSpPr>
            <a:grpSpLocks/>
          </p:cNvGrpSpPr>
          <p:nvPr/>
        </p:nvGrpSpPr>
        <p:grpSpPr bwMode="auto">
          <a:xfrm>
            <a:off x="5451475" y="4451350"/>
            <a:ext cx="238125" cy="355600"/>
            <a:chOff x="846" y="3750"/>
            <a:chExt cx="165" cy="338"/>
          </a:xfrm>
        </p:grpSpPr>
        <p:sp>
          <p:nvSpPr>
            <p:cNvPr id="19480" name="AutoShape 5"/>
            <p:cNvSpPr>
              <a:spLocks noChangeArrowheads="1"/>
            </p:cNvSpPr>
            <p:nvPr/>
          </p:nvSpPr>
          <p:spPr bwMode="auto">
            <a:xfrm rot="10800000">
              <a:off x="846" y="3750"/>
              <a:ext cx="165" cy="16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33CC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81" name="Line 6"/>
            <p:cNvSpPr>
              <a:spLocks noChangeShapeType="1"/>
            </p:cNvSpPr>
            <p:nvPr/>
          </p:nvSpPr>
          <p:spPr bwMode="auto">
            <a:xfrm>
              <a:off x="932" y="3915"/>
              <a:ext cx="0" cy="173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9474" name="Group 4"/>
          <p:cNvGrpSpPr>
            <a:grpSpLocks/>
          </p:cNvGrpSpPr>
          <p:nvPr/>
        </p:nvGrpSpPr>
        <p:grpSpPr bwMode="auto">
          <a:xfrm>
            <a:off x="3178175" y="5753100"/>
            <a:ext cx="238125" cy="355600"/>
            <a:chOff x="846" y="3750"/>
            <a:chExt cx="165" cy="338"/>
          </a:xfrm>
        </p:grpSpPr>
        <p:sp>
          <p:nvSpPr>
            <p:cNvPr id="19478" name="AutoShape 5"/>
            <p:cNvSpPr>
              <a:spLocks noChangeArrowheads="1"/>
            </p:cNvSpPr>
            <p:nvPr/>
          </p:nvSpPr>
          <p:spPr bwMode="auto">
            <a:xfrm rot="10800000">
              <a:off x="846" y="3750"/>
              <a:ext cx="165" cy="16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79" name="Line 6"/>
            <p:cNvSpPr>
              <a:spLocks noChangeShapeType="1"/>
            </p:cNvSpPr>
            <p:nvPr/>
          </p:nvSpPr>
          <p:spPr bwMode="auto">
            <a:xfrm>
              <a:off x="932" y="3915"/>
              <a:ext cx="0" cy="173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532063" y="5799138"/>
            <a:ext cx="735012" cy="425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474747"/>
                </a:solidFill>
                <a:latin typeface="Garamond"/>
              </a:rPr>
              <a:t>NCR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744788" y="4484688"/>
            <a:ext cx="528637" cy="423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474747"/>
                </a:solidFill>
                <a:latin typeface="Garamond"/>
              </a:rPr>
              <a:t>CR</a:t>
            </a:r>
          </a:p>
        </p:txBody>
      </p:sp>
      <p:sp>
        <p:nvSpPr>
          <p:cNvPr id="89" name="Line 1023"/>
          <p:cNvSpPr>
            <a:spLocks noChangeShapeType="1"/>
          </p:cNvSpPr>
          <p:nvPr/>
        </p:nvSpPr>
        <p:spPr bwMode="auto">
          <a:xfrm>
            <a:off x="3482975" y="4521200"/>
            <a:ext cx="1854200" cy="0"/>
          </a:xfrm>
          <a:prstGeom prst="line">
            <a:avLst/>
          </a:prstGeom>
          <a:noFill/>
          <a:ln w="12700">
            <a:solidFill>
              <a:srgbClr val="3366FF"/>
            </a:solidFill>
            <a:prstDash val="sysDot"/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342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 smtClean="0"/>
              <a:t>Performance Gains </a:t>
            </a:r>
            <a:br>
              <a:rPr lang="en-US" dirty="0" smtClean="0"/>
            </a:br>
            <a:r>
              <a:rPr lang="en-US" dirty="0" smtClean="0"/>
              <a:t>from Cognitive Encoding</a:t>
            </a:r>
          </a:p>
        </p:txBody>
      </p:sp>
      <p:pic>
        <p:nvPicPr>
          <p:cNvPr id="20483" name="Picture 1220" descr="Fig7v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9188" y="1905000"/>
            <a:ext cx="670083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1276"/>
          <p:cNvSpPr>
            <a:spLocks noChangeArrowheads="1"/>
          </p:cNvSpPr>
          <p:nvPr/>
        </p:nvSpPr>
        <p:spPr bwMode="auto">
          <a:xfrm>
            <a:off x="1806575" y="4984750"/>
            <a:ext cx="2411413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algn="ctr" defTabSz="3448050" eaLnBrk="0" hangingPunct="0">
              <a:lnSpc>
                <a:spcPct val="50000"/>
              </a:lnSpc>
              <a:spcBef>
                <a:spcPct val="20000"/>
              </a:spcBef>
              <a:buClr>
                <a:srgbClr val="000066"/>
              </a:buClr>
            </a:pPr>
            <a:r>
              <a:rPr kumimoji="1" lang="en-US" sz="2200">
                <a:solidFill>
                  <a:srgbClr val="000066"/>
                </a:solidFill>
                <a:latin typeface="Garamond" pitchFamily="18" charset="0"/>
              </a:rPr>
              <a:t>Only the CR</a:t>
            </a:r>
          </a:p>
          <a:p>
            <a:pPr lvl="1" algn="ctr" defTabSz="3448050" eaLnBrk="0" hangingPunct="0">
              <a:lnSpc>
                <a:spcPct val="50000"/>
              </a:lnSpc>
              <a:spcBef>
                <a:spcPct val="20000"/>
              </a:spcBef>
              <a:buClr>
                <a:srgbClr val="000066"/>
              </a:buClr>
            </a:pPr>
            <a:r>
              <a:rPr kumimoji="1" lang="en-US" sz="2200">
                <a:solidFill>
                  <a:srgbClr val="000066"/>
                </a:solidFill>
                <a:latin typeface="Garamond" pitchFamily="18" charset="0"/>
              </a:rPr>
              <a:t>transmits</a:t>
            </a:r>
          </a:p>
        </p:txBody>
      </p:sp>
      <p:grpSp>
        <p:nvGrpSpPr>
          <p:cNvPr id="20485" name="Group 1401"/>
          <p:cNvGrpSpPr>
            <a:grpSpLocks/>
          </p:cNvGrpSpPr>
          <p:nvPr/>
        </p:nvGrpSpPr>
        <p:grpSpPr bwMode="auto">
          <a:xfrm>
            <a:off x="4029075" y="3032125"/>
            <a:ext cx="2411413" cy="427038"/>
            <a:chOff x="2826" y="13859"/>
            <a:chExt cx="1519" cy="269"/>
          </a:xfrm>
        </p:grpSpPr>
        <p:sp>
          <p:nvSpPr>
            <p:cNvPr id="20493" name="Rectangle 1273"/>
            <p:cNvSpPr>
              <a:spLocks noChangeArrowheads="1"/>
            </p:cNvSpPr>
            <p:nvPr/>
          </p:nvSpPr>
          <p:spPr bwMode="auto">
            <a:xfrm>
              <a:off x="2826" y="13859"/>
              <a:ext cx="1519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 defTabSz="3448050" eaLnBrk="0" hangingPunct="0">
                <a:spcBef>
                  <a:spcPct val="20000"/>
                </a:spcBef>
                <a:buClr>
                  <a:srgbClr val="000066"/>
                </a:buClr>
              </a:pPr>
              <a:r>
                <a:rPr kumimoji="1" lang="en-US" sz="2200">
                  <a:solidFill>
                    <a:srgbClr val="990000"/>
                  </a:solidFill>
                  <a:latin typeface="Garamond" pitchFamily="18" charset="0"/>
                </a:rPr>
                <a:t>outer bound</a:t>
              </a:r>
            </a:p>
          </p:txBody>
        </p:sp>
        <p:sp>
          <p:nvSpPr>
            <p:cNvPr id="20494" name="Line 1277"/>
            <p:cNvSpPr>
              <a:spLocks noChangeShapeType="1"/>
            </p:cNvSpPr>
            <p:nvPr/>
          </p:nvSpPr>
          <p:spPr bwMode="auto">
            <a:xfrm flipH="1">
              <a:off x="3000" y="14018"/>
              <a:ext cx="13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486" name="Group 1402"/>
          <p:cNvGrpSpPr>
            <a:grpSpLocks/>
          </p:cNvGrpSpPr>
          <p:nvPr/>
        </p:nvGrpSpPr>
        <p:grpSpPr bwMode="auto">
          <a:xfrm>
            <a:off x="4405313" y="3522663"/>
            <a:ext cx="2411412" cy="427037"/>
            <a:chOff x="2953" y="14186"/>
            <a:chExt cx="1519" cy="269"/>
          </a:xfrm>
        </p:grpSpPr>
        <p:sp>
          <p:nvSpPr>
            <p:cNvPr id="20491" name="Rectangle 1274"/>
            <p:cNvSpPr>
              <a:spLocks noChangeArrowheads="1"/>
            </p:cNvSpPr>
            <p:nvPr/>
          </p:nvSpPr>
          <p:spPr bwMode="auto">
            <a:xfrm>
              <a:off x="2953" y="14186"/>
              <a:ext cx="1519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 defTabSz="3448050" eaLnBrk="0" hangingPunct="0">
                <a:spcBef>
                  <a:spcPct val="20000"/>
                </a:spcBef>
                <a:buClr>
                  <a:srgbClr val="000066"/>
                </a:buClr>
              </a:pPr>
              <a:r>
                <a:rPr kumimoji="1" lang="en-US" sz="2200">
                  <a:solidFill>
                    <a:srgbClr val="CC3300"/>
                  </a:solidFill>
                  <a:latin typeface="Garamond" pitchFamily="18" charset="0"/>
                </a:rPr>
                <a:t>our scheme</a:t>
              </a:r>
            </a:p>
          </p:txBody>
        </p:sp>
        <p:sp>
          <p:nvSpPr>
            <p:cNvPr id="20492" name="Line 1278"/>
            <p:cNvSpPr>
              <a:spLocks noChangeShapeType="1"/>
            </p:cNvSpPr>
            <p:nvPr/>
          </p:nvSpPr>
          <p:spPr bwMode="auto">
            <a:xfrm flipH="1">
              <a:off x="2992" y="14336"/>
              <a:ext cx="288" cy="8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487" name="Group 1403"/>
          <p:cNvGrpSpPr>
            <a:grpSpLocks/>
          </p:cNvGrpSpPr>
          <p:nvPr/>
        </p:nvGrpSpPr>
        <p:grpSpPr bwMode="auto">
          <a:xfrm>
            <a:off x="4484688" y="3921125"/>
            <a:ext cx="3008312" cy="427038"/>
            <a:chOff x="3049" y="14474"/>
            <a:chExt cx="1895" cy="269"/>
          </a:xfrm>
        </p:grpSpPr>
        <p:sp>
          <p:nvSpPr>
            <p:cNvPr id="20489" name="Rectangle 1275"/>
            <p:cNvSpPr>
              <a:spLocks noChangeArrowheads="1"/>
            </p:cNvSpPr>
            <p:nvPr/>
          </p:nvSpPr>
          <p:spPr bwMode="auto">
            <a:xfrm>
              <a:off x="3049" y="14474"/>
              <a:ext cx="1895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vl="1" defTabSz="3448050" eaLnBrk="0" hangingPunct="0">
                <a:spcBef>
                  <a:spcPct val="20000"/>
                </a:spcBef>
                <a:buClr>
                  <a:srgbClr val="000066"/>
                </a:buClr>
              </a:pPr>
              <a:r>
                <a:rPr kumimoji="1" lang="en-US" sz="2200">
                  <a:solidFill>
                    <a:srgbClr val="339966"/>
                  </a:solidFill>
                  <a:latin typeface="Garamond" pitchFamily="18" charset="0"/>
                </a:rPr>
                <a:t>prior schemes</a:t>
              </a:r>
            </a:p>
          </p:txBody>
        </p:sp>
        <p:sp>
          <p:nvSpPr>
            <p:cNvPr id="20490" name="Line 1279"/>
            <p:cNvSpPr>
              <a:spLocks noChangeShapeType="1"/>
            </p:cNvSpPr>
            <p:nvPr/>
          </p:nvSpPr>
          <p:spPr bwMode="auto">
            <a:xfrm flipH="1">
              <a:off x="3064" y="14616"/>
              <a:ext cx="312" cy="0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488" name="Line 1280"/>
          <p:cNvSpPr>
            <a:spLocks noChangeShapeType="1"/>
          </p:cNvSpPr>
          <p:nvPr/>
        </p:nvSpPr>
        <p:spPr bwMode="auto">
          <a:xfrm>
            <a:off x="3898900" y="5283200"/>
            <a:ext cx="515938" cy="46038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054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6194" y="263525"/>
            <a:ext cx="7235825" cy="1128713"/>
          </a:xfrm>
        </p:spPr>
        <p:txBody>
          <a:bodyPr/>
          <a:lstStyle/>
          <a:p>
            <a:r>
              <a:rPr lang="en-US" dirty="0" smtClean="0"/>
              <a:t>Challenges</a:t>
            </a:r>
          </a:p>
        </p:txBody>
      </p:sp>
      <p:sp>
        <p:nvSpPr>
          <p:cNvPr id="1789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5028" y="1262725"/>
            <a:ext cx="8007350" cy="564038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defRPr/>
            </a:pPr>
            <a:endParaRPr lang="en-US" sz="18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latin typeface="+mj-lt"/>
              </a:rPr>
              <a:t>Network Challenges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High performance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Extreme energy efficiency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Scarce/bifurcated </a:t>
            </a:r>
            <a:r>
              <a:rPr lang="en-US" sz="2400" dirty="0"/>
              <a:t>spectrum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>
                <a:latin typeface="+mj-lt"/>
              </a:rPr>
              <a:t>Heterogeneous </a:t>
            </a:r>
            <a:r>
              <a:rPr lang="en-US" sz="2400" dirty="0">
                <a:latin typeface="+mj-lt"/>
              </a:rPr>
              <a:t>networks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>
                <a:latin typeface="+mj-lt"/>
              </a:rPr>
              <a:t>Reliability and coverage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Seamless internetwork handoff</a:t>
            </a:r>
            <a:endParaRPr lang="en-US" sz="2400" dirty="0">
              <a:latin typeface="+mj-lt"/>
            </a:endParaRPr>
          </a:p>
          <a:p>
            <a:pPr lvl="3">
              <a:lnSpc>
                <a:spcPct val="90000"/>
              </a:lnSpc>
              <a:defRPr/>
            </a:pPr>
            <a:endParaRPr lang="en-US" dirty="0"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+mj-lt"/>
              </a:rPr>
              <a:t>Device/</a:t>
            </a:r>
            <a:r>
              <a:rPr lang="en-US" dirty="0" err="1" smtClean="0">
                <a:latin typeface="+mj-lt"/>
              </a:rPr>
              <a:t>SoC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Challenges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>
                <a:latin typeface="+mj-lt"/>
              </a:rPr>
              <a:t>Performance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>
                <a:latin typeface="+mj-lt"/>
              </a:rPr>
              <a:t>Complexity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>
                <a:latin typeface="+mj-lt"/>
              </a:rPr>
              <a:t>Size</a:t>
            </a:r>
            <a:r>
              <a:rPr lang="en-US" sz="2400" dirty="0">
                <a:latin typeface="+mj-lt"/>
              </a:rPr>
              <a:t>, Power, </a:t>
            </a:r>
            <a:r>
              <a:rPr lang="en-US" sz="2400" dirty="0" smtClean="0">
                <a:latin typeface="+mj-lt"/>
              </a:rPr>
              <a:t>Cost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/>
              <a:t>High frequencies/</a:t>
            </a:r>
            <a:r>
              <a:rPr lang="en-US" sz="2400" dirty="0" err="1" smtClean="0"/>
              <a:t>mmWave</a:t>
            </a:r>
            <a:endParaRPr lang="en-US" sz="2400" dirty="0">
              <a:latin typeface="+mj-lt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400" dirty="0" smtClean="0">
                <a:latin typeface="+mj-lt"/>
              </a:rPr>
              <a:t>Multiple Antennas</a:t>
            </a:r>
            <a:endParaRPr lang="en-US" sz="2400" dirty="0">
              <a:latin typeface="+mj-lt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400" dirty="0" err="1">
                <a:latin typeface="+mj-lt"/>
              </a:rPr>
              <a:t>Multiradio</a:t>
            </a:r>
            <a:r>
              <a:rPr lang="en-US" sz="2400" dirty="0">
                <a:latin typeface="+mj-lt"/>
              </a:rPr>
              <a:t> Integration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 err="1">
                <a:latin typeface="+mj-lt"/>
              </a:rPr>
              <a:t>Coexistance</a:t>
            </a:r>
            <a:endParaRPr lang="en-US" sz="2400" dirty="0">
              <a:latin typeface="+mj-lt"/>
            </a:endParaRPr>
          </a:p>
          <a:p>
            <a:pPr lvl="1">
              <a:lnSpc>
                <a:spcPct val="90000"/>
              </a:lnSpc>
              <a:buFontTx/>
              <a:buNone/>
              <a:defRPr/>
            </a:pPr>
            <a:endParaRPr lang="en-US" sz="3200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2" name="Group 192"/>
          <p:cNvGrpSpPr>
            <a:grpSpLocks/>
          </p:cNvGrpSpPr>
          <p:nvPr/>
        </p:nvGrpSpPr>
        <p:grpSpPr bwMode="auto">
          <a:xfrm>
            <a:off x="6048165" y="4009889"/>
            <a:ext cx="1981652" cy="2542789"/>
            <a:chOff x="5017908" y="1579563"/>
            <a:chExt cx="3283130" cy="4973637"/>
          </a:xfrm>
        </p:grpSpPr>
        <p:pic>
          <p:nvPicPr>
            <p:cNvPr id="14341" name="Picture 95" descr="Image-004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46700" y="1579563"/>
              <a:ext cx="2663825" cy="4973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342" name="Group 96"/>
            <p:cNvGrpSpPr>
              <a:grpSpLocks/>
            </p:cNvGrpSpPr>
            <p:nvPr/>
          </p:nvGrpSpPr>
          <p:grpSpPr bwMode="auto">
            <a:xfrm>
              <a:off x="5780088" y="5106988"/>
              <a:ext cx="871537" cy="722312"/>
              <a:chOff x="3909" y="764"/>
              <a:chExt cx="394" cy="367"/>
            </a:xfrm>
          </p:grpSpPr>
          <p:pic>
            <p:nvPicPr>
              <p:cNvPr id="14430" name="Picture 9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31" name="Picture 98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32" name="Freeform 99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33" name="Oval 100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34" name="Oval 101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43" name="Group 102"/>
            <p:cNvGrpSpPr>
              <a:grpSpLocks/>
            </p:cNvGrpSpPr>
            <p:nvPr/>
          </p:nvGrpSpPr>
          <p:grpSpPr bwMode="auto">
            <a:xfrm>
              <a:off x="5722938" y="4140200"/>
              <a:ext cx="950912" cy="890588"/>
              <a:chOff x="3909" y="764"/>
              <a:chExt cx="394" cy="367"/>
            </a:xfrm>
          </p:grpSpPr>
          <p:pic>
            <p:nvPicPr>
              <p:cNvPr id="14425" name="Picture 10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26" name="Picture 10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27" name="Freeform 105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28" name="Oval 106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29" name="Oval 107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44" name="Group 108"/>
            <p:cNvGrpSpPr>
              <a:grpSpLocks/>
            </p:cNvGrpSpPr>
            <p:nvPr/>
          </p:nvGrpSpPr>
          <p:grpSpPr bwMode="auto">
            <a:xfrm>
              <a:off x="5692775" y="2741613"/>
              <a:ext cx="949325" cy="887412"/>
              <a:chOff x="3909" y="764"/>
              <a:chExt cx="394" cy="367"/>
            </a:xfrm>
          </p:grpSpPr>
          <p:pic>
            <p:nvPicPr>
              <p:cNvPr id="14420" name="Picture 10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21" name="Picture 110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22" name="Freeform 111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23" name="Oval 112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24" name="Oval 113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45" name="Group 132"/>
            <p:cNvGrpSpPr>
              <a:grpSpLocks/>
            </p:cNvGrpSpPr>
            <p:nvPr/>
          </p:nvGrpSpPr>
          <p:grpSpPr bwMode="auto">
            <a:xfrm>
              <a:off x="6043613" y="1900238"/>
              <a:ext cx="681037" cy="598487"/>
              <a:chOff x="3909" y="764"/>
              <a:chExt cx="394" cy="367"/>
            </a:xfrm>
          </p:grpSpPr>
          <p:pic>
            <p:nvPicPr>
              <p:cNvPr id="14415" name="Picture 13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16" name="Picture 13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17" name="Freeform 135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18" name="Oval 136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19" name="Oval 137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4346" name="Text Box 138"/>
            <p:cNvSpPr txBox="1">
              <a:spLocks/>
            </p:cNvSpPr>
            <p:nvPr/>
          </p:nvSpPr>
          <p:spPr bwMode="auto">
            <a:xfrm>
              <a:off x="5576488" y="2982914"/>
              <a:ext cx="1025670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/>
              <a:r>
                <a:rPr lang="en-US" sz="1200" b="1" dirty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Cellular</a:t>
              </a:r>
            </a:p>
          </p:txBody>
        </p:sp>
        <p:sp>
          <p:nvSpPr>
            <p:cNvPr id="14347" name="Text Box 139"/>
            <p:cNvSpPr txBox="1">
              <a:spLocks/>
            </p:cNvSpPr>
            <p:nvPr/>
          </p:nvSpPr>
          <p:spPr bwMode="auto">
            <a:xfrm>
              <a:off x="5717337" y="4229100"/>
              <a:ext cx="858355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/>
              <a:r>
                <a:rPr lang="en-US" sz="1400" b="1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Mem</a:t>
              </a:r>
              <a:endParaRPr lang="en-US" sz="1400" b="1" dirty="0">
                <a:solidFill>
                  <a:srgbClr val="FFFFFF"/>
                </a:solidFill>
                <a:latin typeface="Franklin Gothic Medium Cond" pitchFamily="34" charset="0"/>
                <a:ea typeface="ヒラギノ角ゴ Pro W3" charset="-128"/>
                <a:sym typeface="Arial" pitchFamily="34" charset="0"/>
              </a:endParaRPr>
            </a:p>
          </p:txBody>
        </p:sp>
        <p:sp>
          <p:nvSpPr>
            <p:cNvPr id="14348" name="Text Box 140"/>
            <p:cNvSpPr txBox="1">
              <a:spLocks/>
            </p:cNvSpPr>
            <p:nvPr/>
          </p:nvSpPr>
          <p:spPr bwMode="auto">
            <a:xfrm>
              <a:off x="6005861" y="1970088"/>
              <a:ext cx="579497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/>
              <a:r>
                <a:rPr lang="en-US" sz="1400" b="1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BT</a:t>
              </a:r>
            </a:p>
          </p:txBody>
        </p:sp>
        <p:sp>
          <p:nvSpPr>
            <p:cNvPr id="14349" name="Text Box 142"/>
            <p:cNvSpPr txBox="1">
              <a:spLocks/>
            </p:cNvSpPr>
            <p:nvPr/>
          </p:nvSpPr>
          <p:spPr bwMode="auto">
            <a:xfrm>
              <a:off x="5762063" y="5169231"/>
              <a:ext cx="770714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/>
              <a:r>
                <a:rPr lang="en-US" sz="1400" b="1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CPU</a:t>
              </a:r>
              <a:endParaRPr lang="en-US" sz="1400" b="1" dirty="0">
                <a:solidFill>
                  <a:srgbClr val="FFFFFF"/>
                </a:solidFill>
                <a:latin typeface="Franklin Gothic Medium Cond" pitchFamily="34" charset="0"/>
                <a:ea typeface="ヒラギノ角ゴ Pro W3" charset="-128"/>
                <a:sym typeface="Arial" pitchFamily="34" charset="0"/>
              </a:endParaRPr>
            </a:p>
          </p:txBody>
        </p:sp>
        <p:grpSp>
          <p:nvGrpSpPr>
            <p:cNvPr id="14350" name="Group 159"/>
            <p:cNvGrpSpPr>
              <a:grpSpLocks/>
            </p:cNvGrpSpPr>
            <p:nvPr/>
          </p:nvGrpSpPr>
          <p:grpSpPr bwMode="auto">
            <a:xfrm rot="5400000" flipH="1">
              <a:off x="7893050" y="2046288"/>
              <a:ext cx="130175" cy="685800"/>
              <a:chOff x="5459" y="1315"/>
              <a:chExt cx="90" cy="477"/>
            </a:xfrm>
          </p:grpSpPr>
          <p:sp>
            <p:nvSpPr>
              <p:cNvPr id="14413" name="Line 160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14" name="AutoShape 161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51" name="Group 162"/>
            <p:cNvGrpSpPr>
              <a:grpSpLocks/>
            </p:cNvGrpSpPr>
            <p:nvPr/>
          </p:nvGrpSpPr>
          <p:grpSpPr bwMode="auto">
            <a:xfrm rot="5400000" flipH="1">
              <a:off x="7875588" y="2611438"/>
              <a:ext cx="130175" cy="720725"/>
              <a:chOff x="5459" y="1315"/>
              <a:chExt cx="90" cy="477"/>
            </a:xfrm>
          </p:grpSpPr>
          <p:sp>
            <p:nvSpPr>
              <p:cNvPr id="14411" name="Line 163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12" name="AutoShape 164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52" name="Group 165"/>
            <p:cNvGrpSpPr>
              <a:grpSpLocks/>
            </p:cNvGrpSpPr>
            <p:nvPr/>
          </p:nvGrpSpPr>
          <p:grpSpPr bwMode="auto">
            <a:xfrm rot="5400000" flipH="1">
              <a:off x="7834312" y="3281363"/>
              <a:ext cx="131763" cy="801688"/>
              <a:chOff x="5459" y="1315"/>
              <a:chExt cx="90" cy="477"/>
            </a:xfrm>
          </p:grpSpPr>
          <p:sp>
            <p:nvSpPr>
              <p:cNvPr id="14409" name="Line 166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10" name="AutoShape 167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53" name="Group 168"/>
            <p:cNvGrpSpPr>
              <a:grpSpLocks/>
            </p:cNvGrpSpPr>
            <p:nvPr/>
          </p:nvGrpSpPr>
          <p:grpSpPr bwMode="auto">
            <a:xfrm rot="5400000" flipH="1">
              <a:off x="7835106" y="3945732"/>
              <a:ext cx="130175" cy="801688"/>
              <a:chOff x="5459" y="1315"/>
              <a:chExt cx="90" cy="477"/>
            </a:xfrm>
          </p:grpSpPr>
          <p:sp>
            <p:nvSpPr>
              <p:cNvPr id="14407" name="Line 169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08" name="AutoShape 170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54" name="Group 171"/>
            <p:cNvGrpSpPr>
              <a:grpSpLocks/>
            </p:cNvGrpSpPr>
            <p:nvPr/>
          </p:nvGrpSpPr>
          <p:grpSpPr bwMode="auto">
            <a:xfrm rot="5400000" flipH="1">
              <a:off x="7835106" y="4344194"/>
              <a:ext cx="130175" cy="801688"/>
              <a:chOff x="5459" y="1315"/>
              <a:chExt cx="90" cy="477"/>
            </a:xfrm>
          </p:grpSpPr>
          <p:sp>
            <p:nvSpPr>
              <p:cNvPr id="14405" name="Line 172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06" name="AutoShape 173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55" name="Group 174"/>
            <p:cNvGrpSpPr>
              <a:grpSpLocks/>
            </p:cNvGrpSpPr>
            <p:nvPr/>
          </p:nvGrpSpPr>
          <p:grpSpPr bwMode="auto">
            <a:xfrm rot="5400000" flipH="1">
              <a:off x="7835106" y="4868069"/>
              <a:ext cx="130175" cy="801688"/>
              <a:chOff x="5459" y="1315"/>
              <a:chExt cx="90" cy="477"/>
            </a:xfrm>
          </p:grpSpPr>
          <p:sp>
            <p:nvSpPr>
              <p:cNvPr id="14403" name="Line 175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04" name="AutoShape 176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56" name="Group 177"/>
            <p:cNvGrpSpPr>
              <a:grpSpLocks/>
            </p:cNvGrpSpPr>
            <p:nvPr/>
          </p:nvGrpSpPr>
          <p:grpSpPr bwMode="auto">
            <a:xfrm rot="5400000" flipH="1">
              <a:off x="7835106" y="5196682"/>
              <a:ext cx="130175" cy="801688"/>
              <a:chOff x="5459" y="1315"/>
              <a:chExt cx="90" cy="477"/>
            </a:xfrm>
          </p:grpSpPr>
          <p:sp>
            <p:nvSpPr>
              <p:cNvPr id="14401" name="Line 178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02" name="AutoShape 179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57" name="Group 180"/>
            <p:cNvGrpSpPr>
              <a:grpSpLocks/>
            </p:cNvGrpSpPr>
            <p:nvPr/>
          </p:nvGrpSpPr>
          <p:grpSpPr bwMode="auto">
            <a:xfrm rot="-5400000">
              <a:off x="5083737" y="2834504"/>
              <a:ext cx="582897" cy="714555"/>
              <a:chOff x="5146" y="1295"/>
              <a:chExt cx="403" cy="497"/>
            </a:xfrm>
          </p:grpSpPr>
          <p:sp>
            <p:nvSpPr>
              <p:cNvPr id="14399" name="Line 181"/>
              <p:cNvSpPr>
                <a:spLocks noChangeAspect="1" noChangeShapeType="1"/>
              </p:cNvSpPr>
              <p:nvPr/>
            </p:nvSpPr>
            <p:spPr bwMode="auto">
              <a:xfrm>
                <a:off x="5504" y="1392"/>
                <a:ext cx="1" cy="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400" name="AutoShape 182"/>
              <p:cNvSpPr>
                <a:spLocks noChangeArrowheads="1"/>
              </p:cNvSpPr>
              <p:nvPr/>
            </p:nvSpPr>
            <p:spPr bwMode="auto">
              <a:xfrm flipV="1">
                <a:off x="5459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61" name="Line 181"/>
              <p:cNvSpPr>
                <a:spLocks noChangeAspect="1" noChangeShapeType="1"/>
              </p:cNvSpPr>
              <p:nvPr/>
            </p:nvSpPr>
            <p:spPr bwMode="auto">
              <a:xfrm>
                <a:off x="5352" y="1390"/>
                <a:ext cx="1" cy="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62" name="AutoShape 182"/>
              <p:cNvSpPr>
                <a:spLocks noChangeArrowheads="1"/>
              </p:cNvSpPr>
              <p:nvPr/>
            </p:nvSpPr>
            <p:spPr bwMode="auto">
              <a:xfrm flipV="1">
                <a:off x="5307" y="1313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63" name="Line 181"/>
              <p:cNvSpPr>
                <a:spLocks noChangeAspect="1" noChangeShapeType="1"/>
              </p:cNvSpPr>
              <p:nvPr/>
            </p:nvSpPr>
            <p:spPr bwMode="auto">
              <a:xfrm>
                <a:off x="5191" y="1372"/>
                <a:ext cx="1" cy="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64" name="AutoShape 182"/>
              <p:cNvSpPr>
                <a:spLocks noChangeArrowheads="1"/>
              </p:cNvSpPr>
              <p:nvPr/>
            </p:nvSpPr>
            <p:spPr bwMode="auto">
              <a:xfrm flipV="1">
                <a:off x="5146" y="129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58" name="Group 183"/>
            <p:cNvGrpSpPr>
              <a:grpSpLocks/>
            </p:cNvGrpSpPr>
            <p:nvPr/>
          </p:nvGrpSpPr>
          <p:grpSpPr bwMode="auto">
            <a:xfrm rot="-5400000">
              <a:off x="5324565" y="3272703"/>
              <a:ext cx="130175" cy="685973"/>
              <a:chOff x="5342" y="1315"/>
              <a:chExt cx="90" cy="454"/>
            </a:xfrm>
          </p:grpSpPr>
          <p:sp>
            <p:nvSpPr>
              <p:cNvPr id="14397" name="Line 184"/>
              <p:cNvSpPr>
                <a:spLocks noChangeAspect="1" noChangeShapeType="1"/>
              </p:cNvSpPr>
              <p:nvPr/>
            </p:nvSpPr>
            <p:spPr bwMode="auto">
              <a:xfrm>
                <a:off x="5405" y="1369"/>
                <a:ext cx="1" cy="4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98" name="AutoShape 185"/>
              <p:cNvSpPr>
                <a:spLocks noChangeArrowheads="1"/>
              </p:cNvSpPr>
              <p:nvPr/>
            </p:nvSpPr>
            <p:spPr bwMode="auto">
              <a:xfrm flipV="1">
                <a:off x="5342" y="1315"/>
                <a:ext cx="90" cy="10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59" name="Group 189"/>
            <p:cNvGrpSpPr>
              <a:grpSpLocks/>
            </p:cNvGrpSpPr>
            <p:nvPr/>
          </p:nvGrpSpPr>
          <p:grpSpPr bwMode="auto">
            <a:xfrm>
              <a:off x="5046663" y="2117725"/>
              <a:ext cx="1003300" cy="130175"/>
              <a:chOff x="3035" y="1342"/>
              <a:chExt cx="632" cy="82"/>
            </a:xfrm>
          </p:grpSpPr>
          <p:sp>
            <p:nvSpPr>
              <p:cNvPr id="14395" name="Line 187"/>
              <p:cNvSpPr>
                <a:spLocks noChangeAspect="1" noChangeShapeType="1"/>
              </p:cNvSpPr>
              <p:nvPr/>
            </p:nvSpPr>
            <p:spPr bwMode="auto">
              <a:xfrm rot="-5400000">
                <a:off x="3385" y="1100"/>
                <a:ext cx="2" cy="56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96" name="AutoShape 188"/>
              <p:cNvSpPr>
                <a:spLocks noChangeArrowheads="1"/>
              </p:cNvSpPr>
              <p:nvPr/>
            </p:nvSpPr>
            <p:spPr bwMode="auto">
              <a:xfrm rot="16200000" flipV="1">
                <a:off x="3043" y="1334"/>
                <a:ext cx="82" cy="9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60" name="Group 114"/>
            <p:cNvGrpSpPr>
              <a:grpSpLocks/>
            </p:cNvGrpSpPr>
            <p:nvPr/>
          </p:nvGrpSpPr>
          <p:grpSpPr bwMode="auto">
            <a:xfrm>
              <a:off x="6972300" y="2728913"/>
              <a:ext cx="627063" cy="511175"/>
              <a:chOff x="3909" y="764"/>
              <a:chExt cx="394" cy="367"/>
            </a:xfrm>
          </p:grpSpPr>
          <p:pic>
            <p:nvPicPr>
              <p:cNvPr id="14390" name="Picture 11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91" name="Picture 11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92" name="Freeform 117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93" name="Oval 118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94" name="Oval 119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61" name="Group 120"/>
            <p:cNvGrpSpPr>
              <a:grpSpLocks/>
            </p:cNvGrpSpPr>
            <p:nvPr/>
          </p:nvGrpSpPr>
          <p:grpSpPr bwMode="auto">
            <a:xfrm>
              <a:off x="6883400" y="4171950"/>
              <a:ext cx="774700" cy="741363"/>
              <a:chOff x="3909" y="764"/>
              <a:chExt cx="394" cy="367"/>
            </a:xfrm>
          </p:grpSpPr>
          <p:pic>
            <p:nvPicPr>
              <p:cNvPr id="14385" name="Picture 12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86" name="Picture 12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87" name="Freeform 123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88" name="Oval 124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89" name="Oval 125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4362" name="Group 126"/>
            <p:cNvGrpSpPr>
              <a:grpSpLocks/>
            </p:cNvGrpSpPr>
            <p:nvPr/>
          </p:nvGrpSpPr>
          <p:grpSpPr bwMode="auto">
            <a:xfrm>
              <a:off x="6951663" y="5124450"/>
              <a:ext cx="679450" cy="596900"/>
              <a:chOff x="3909" y="764"/>
              <a:chExt cx="394" cy="367"/>
            </a:xfrm>
          </p:grpSpPr>
          <p:pic>
            <p:nvPicPr>
              <p:cNvPr id="14380" name="Picture 12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81" name="Picture 128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82" name="Freeform 129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83" name="Oval 130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84" name="Oval 131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4363" name="Text Box 141"/>
            <p:cNvSpPr txBox="1">
              <a:spLocks/>
            </p:cNvSpPr>
            <p:nvPr/>
          </p:nvSpPr>
          <p:spPr bwMode="auto">
            <a:xfrm>
              <a:off x="6909221" y="2806700"/>
              <a:ext cx="704318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/>
              <a:r>
                <a:rPr lang="en-US" sz="1200" b="1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GPS</a:t>
              </a:r>
            </a:p>
          </p:txBody>
        </p:sp>
        <p:sp>
          <p:nvSpPr>
            <p:cNvPr id="14364" name="Text Box 143"/>
            <p:cNvSpPr txBox="1">
              <a:spLocks/>
            </p:cNvSpPr>
            <p:nvPr/>
          </p:nvSpPr>
          <p:spPr bwMode="auto">
            <a:xfrm>
              <a:off x="6842030" y="4324350"/>
              <a:ext cx="773370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/>
              <a:r>
                <a:rPr lang="en-US" sz="1400" b="1" dirty="0" err="1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WiFi</a:t>
              </a:r>
              <a:endParaRPr lang="en-US" sz="1400" b="1" dirty="0">
                <a:solidFill>
                  <a:srgbClr val="FFFFFF"/>
                </a:solidFill>
                <a:latin typeface="Franklin Gothic Medium Cond" pitchFamily="34" charset="0"/>
                <a:ea typeface="ヒラギノ角ゴ Pro W3" charset="-128"/>
                <a:sym typeface="Arial" pitchFamily="34" charset="0"/>
              </a:endParaRPr>
            </a:p>
          </p:txBody>
        </p:sp>
        <p:sp>
          <p:nvSpPr>
            <p:cNvPr id="14365" name="Text Box 144"/>
            <p:cNvSpPr txBox="1">
              <a:spLocks/>
            </p:cNvSpPr>
            <p:nvPr/>
          </p:nvSpPr>
          <p:spPr bwMode="auto">
            <a:xfrm>
              <a:off x="6812116" y="5199063"/>
              <a:ext cx="927406" cy="60200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/>
              <a:r>
                <a:rPr lang="en-US" sz="1400" b="1" dirty="0" err="1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mmW</a:t>
              </a:r>
              <a:endParaRPr lang="en-US" sz="1400" b="1" dirty="0">
                <a:solidFill>
                  <a:srgbClr val="FFFFFF"/>
                </a:solidFill>
                <a:latin typeface="Franklin Gothic Medium Cond" pitchFamily="34" charset="0"/>
                <a:ea typeface="ヒラギノ角ゴ Pro W3" charset="-128"/>
                <a:sym typeface="Arial" pitchFamily="34" charset="0"/>
              </a:endParaRPr>
            </a:p>
          </p:txBody>
        </p:sp>
        <p:grpSp>
          <p:nvGrpSpPr>
            <p:cNvPr id="14366" name="Group 145"/>
            <p:cNvGrpSpPr>
              <a:grpSpLocks/>
            </p:cNvGrpSpPr>
            <p:nvPr/>
          </p:nvGrpSpPr>
          <p:grpSpPr bwMode="auto">
            <a:xfrm>
              <a:off x="6916738" y="3354388"/>
              <a:ext cx="703262" cy="622300"/>
              <a:chOff x="3909" y="764"/>
              <a:chExt cx="394" cy="367"/>
            </a:xfrm>
          </p:grpSpPr>
          <p:pic>
            <p:nvPicPr>
              <p:cNvPr id="14375" name="Picture 14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76" name="Picture 14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77" name="Freeform 148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78" name="Oval 149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79" name="Oval 150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4367" name="Text Box 151"/>
            <p:cNvSpPr txBox="1">
              <a:spLocks/>
            </p:cNvSpPr>
            <p:nvPr/>
          </p:nvSpPr>
          <p:spPr bwMode="auto">
            <a:xfrm>
              <a:off x="6904380" y="3471863"/>
              <a:ext cx="672448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/>
              <a:r>
                <a:rPr lang="en-US" sz="1200" b="1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Cog</a:t>
              </a:r>
              <a:endParaRPr lang="en-US" sz="1200" b="1" dirty="0">
                <a:solidFill>
                  <a:srgbClr val="FFFFFF"/>
                </a:solidFill>
                <a:latin typeface="Franklin Gothic Medium Cond" pitchFamily="34" charset="0"/>
                <a:ea typeface="ヒラギノ角ゴ Pro W3" charset="-128"/>
                <a:sym typeface="Arial" pitchFamily="34" charset="0"/>
              </a:endParaRPr>
            </a:p>
          </p:txBody>
        </p:sp>
        <p:grpSp>
          <p:nvGrpSpPr>
            <p:cNvPr id="14368" name="Group 152"/>
            <p:cNvGrpSpPr>
              <a:grpSpLocks/>
            </p:cNvGrpSpPr>
            <p:nvPr/>
          </p:nvGrpSpPr>
          <p:grpSpPr bwMode="auto">
            <a:xfrm>
              <a:off x="6896100" y="2073275"/>
              <a:ext cx="730250" cy="581025"/>
              <a:chOff x="3909" y="764"/>
              <a:chExt cx="394" cy="367"/>
            </a:xfrm>
          </p:grpSpPr>
          <p:pic>
            <p:nvPicPr>
              <p:cNvPr id="14370" name="Picture 15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95" t="4832" r="51323" b="1308"/>
              <a:stretch>
                <a:fillRect/>
              </a:stretch>
            </p:blipFill>
            <p:spPr bwMode="auto">
              <a:xfrm>
                <a:off x="3909" y="764"/>
                <a:ext cx="377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71" name="Picture 15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1681" t="4832" r="3577" b="1308"/>
              <a:stretch>
                <a:fillRect/>
              </a:stretch>
            </p:blipFill>
            <p:spPr bwMode="auto">
              <a:xfrm>
                <a:off x="4092" y="764"/>
                <a:ext cx="211" cy="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72" name="Freeform 155"/>
              <p:cNvSpPr>
                <a:spLocks/>
              </p:cNvSpPr>
              <p:nvPr/>
            </p:nvSpPr>
            <p:spPr bwMode="auto">
              <a:xfrm>
                <a:off x="3953" y="780"/>
                <a:ext cx="311" cy="336"/>
              </a:xfrm>
              <a:custGeom>
                <a:avLst/>
                <a:gdLst>
                  <a:gd name="T0" fmla="*/ 136 w 250"/>
                  <a:gd name="T1" fmla="*/ 0 h 776"/>
                  <a:gd name="T2" fmla="*/ 781 w 250"/>
                  <a:gd name="T3" fmla="*/ 0 h 776"/>
                  <a:gd name="T4" fmla="*/ 926 w 250"/>
                  <a:gd name="T5" fmla="*/ 0 h 776"/>
                  <a:gd name="T6" fmla="*/ 926 w 250"/>
                  <a:gd name="T7" fmla="*/ 5 h 776"/>
                  <a:gd name="T8" fmla="*/ 768 w 250"/>
                  <a:gd name="T9" fmla="*/ 5 h 776"/>
                  <a:gd name="T10" fmla="*/ 157 w 250"/>
                  <a:gd name="T11" fmla="*/ 5 h 776"/>
                  <a:gd name="T12" fmla="*/ 1 w 250"/>
                  <a:gd name="T13" fmla="*/ 5 h 776"/>
                  <a:gd name="T14" fmla="*/ 0 w 250"/>
                  <a:gd name="T15" fmla="*/ 5 h 776"/>
                  <a:gd name="T16" fmla="*/ 0 w 250"/>
                  <a:gd name="T17" fmla="*/ 0 h 776"/>
                  <a:gd name="T18" fmla="*/ 136 w 250"/>
                  <a:gd name="T19" fmla="*/ 0 h 7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776"/>
                  <a:gd name="T32" fmla="*/ 250 w 250"/>
                  <a:gd name="T33" fmla="*/ 776 h 7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776">
                    <a:moveTo>
                      <a:pt x="37" y="0"/>
                    </a:moveTo>
                    <a:lnTo>
                      <a:pt x="211" y="0"/>
                    </a:lnTo>
                    <a:lnTo>
                      <a:pt x="250" y="48"/>
                    </a:lnTo>
                    <a:lnTo>
                      <a:pt x="250" y="728"/>
                    </a:lnTo>
                    <a:lnTo>
                      <a:pt x="207" y="776"/>
                    </a:lnTo>
                    <a:lnTo>
                      <a:pt x="42" y="776"/>
                    </a:lnTo>
                    <a:lnTo>
                      <a:pt x="1" y="737"/>
                    </a:lnTo>
                    <a:lnTo>
                      <a:pt x="0" y="740"/>
                    </a:lnTo>
                    <a:lnTo>
                      <a:pt x="0" y="5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4D4D4D"/>
              </a:solidFill>
              <a:ln w="127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73" name="Oval 156"/>
              <p:cNvSpPr>
                <a:spLocks/>
              </p:cNvSpPr>
              <p:nvPr/>
            </p:nvSpPr>
            <p:spPr bwMode="auto">
              <a:xfrm>
                <a:off x="4171" y="1079"/>
                <a:ext cx="64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4374" name="Oval 157"/>
              <p:cNvSpPr>
                <a:spLocks/>
              </p:cNvSpPr>
              <p:nvPr/>
            </p:nvSpPr>
            <p:spPr bwMode="auto">
              <a:xfrm>
                <a:off x="3977" y="793"/>
                <a:ext cx="66" cy="2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4369" name="Text Box 158"/>
            <p:cNvSpPr txBox="1">
              <a:spLocks/>
            </p:cNvSpPr>
            <p:nvPr/>
          </p:nvSpPr>
          <p:spPr bwMode="auto">
            <a:xfrm>
              <a:off x="6800301" y="2197098"/>
              <a:ext cx="853045" cy="5418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42938"/>
              <a:r>
                <a:rPr lang="en-US" sz="1200" b="1" dirty="0" smtClean="0">
                  <a:solidFill>
                    <a:srgbClr val="FFFFFF"/>
                  </a:solidFill>
                  <a:latin typeface="Franklin Gothic Medium Cond" pitchFamily="34" charset="0"/>
                  <a:ea typeface="ヒラギノ角ゴ Pro W3" charset="-128"/>
                  <a:sym typeface="Arial" pitchFamily="34" charset="0"/>
                </a:rPr>
                <a:t>Radio</a:t>
              </a:r>
              <a:endParaRPr lang="en-US" sz="1200" b="1" dirty="0">
                <a:solidFill>
                  <a:srgbClr val="FFFFFF"/>
                </a:solidFill>
                <a:latin typeface="Franklin Gothic Medium Cond" pitchFamily="34" charset="0"/>
                <a:ea typeface="ヒラギノ角ゴ Pro W3" charset="-128"/>
                <a:sym typeface="Arial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033214" y="2112113"/>
            <a:ext cx="1837283" cy="1391771"/>
            <a:chOff x="3761452" y="4575193"/>
            <a:chExt cx="2300469" cy="1881899"/>
          </a:xfrm>
        </p:grpSpPr>
        <p:pic>
          <p:nvPicPr>
            <p:cNvPr id="100" name="Picture 1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4940" y="4575193"/>
              <a:ext cx="716017" cy="7160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101" name="Group 100"/>
            <p:cNvGrpSpPr/>
            <p:nvPr/>
          </p:nvGrpSpPr>
          <p:grpSpPr>
            <a:xfrm>
              <a:off x="5395322" y="5255547"/>
              <a:ext cx="666599" cy="928585"/>
              <a:chOff x="7366182" y="2576172"/>
              <a:chExt cx="847608" cy="1111454"/>
            </a:xfrm>
          </p:grpSpPr>
          <p:pic>
            <p:nvPicPr>
              <p:cNvPr id="108" name="Picture 4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856" y="2870574"/>
                <a:ext cx="839934" cy="8170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9" name="Picture 2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6182" y="2576172"/>
                <a:ext cx="347047" cy="34704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4603389" y="5528507"/>
              <a:ext cx="666599" cy="928585"/>
              <a:chOff x="7366182" y="2576172"/>
              <a:chExt cx="847608" cy="1111454"/>
            </a:xfrm>
          </p:grpSpPr>
          <p:pic>
            <p:nvPicPr>
              <p:cNvPr id="106" name="Picture 4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856" y="2870574"/>
                <a:ext cx="839934" cy="8170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7" name="Picture 2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6182" y="2576172"/>
                <a:ext cx="347047" cy="34704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3761452" y="5255547"/>
              <a:ext cx="666599" cy="928585"/>
              <a:chOff x="7366182" y="2576172"/>
              <a:chExt cx="847608" cy="1111454"/>
            </a:xfrm>
          </p:grpSpPr>
          <p:pic>
            <p:nvPicPr>
              <p:cNvPr id="104" name="Picture 4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856" y="2870574"/>
                <a:ext cx="839934" cy="8170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5" name="Picture 2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6182" y="2576172"/>
                <a:ext cx="347047" cy="34704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cxnSp>
        <p:nvCxnSpPr>
          <p:cNvPr id="110" name="Straight Connector 109"/>
          <p:cNvCxnSpPr/>
          <p:nvPr/>
        </p:nvCxnSpPr>
        <p:spPr>
          <a:xfrm flipH="1" flipV="1">
            <a:off x="5768179" y="2641649"/>
            <a:ext cx="23222" cy="1508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7135499" y="1947049"/>
            <a:ext cx="1828853" cy="1644034"/>
            <a:chOff x="2912232" y="4862700"/>
            <a:chExt cx="2728142" cy="2728142"/>
          </a:xfrm>
        </p:grpSpPr>
        <p:grpSp>
          <p:nvGrpSpPr>
            <p:cNvPr id="112" name="Group 111"/>
            <p:cNvGrpSpPr/>
            <p:nvPr/>
          </p:nvGrpSpPr>
          <p:grpSpPr>
            <a:xfrm>
              <a:off x="2912232" y="4862700"/>
              <a:ext cx="2728142" cy="2728142"/>
              <a:chOff x="3653294" y="5367403"/>
              <a:chExt cx="2728142" cy="2728142"/>
            </a:xfrm>
          </p:grpSpPr>
          <p:pic>
            <p:nvPicPr>
              <p:cNvPr id="114" name="Picture 1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3294" y="5367403"/>
                <a:ext cx="2728142" cy="272814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115" name="Rectangle 114"/>
              <p:cNvSpPr/>
              <p:nvPr/>
            </p:nvSpPr>
            <p:spPr>
              <a:xfrm>
                <a:off x="3879347" y="5448882"/>
                <a:ext cx="2481729" cy="71358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smtClea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pic>
          <p:nvPicPr>
            <p:cNvPr id="113" name="Picture 5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258" y="4952764"/>
              <a:ext cx="731265" cy="6659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6286697" y="869750"/>
            <a:ext cx="2508544" cy="1083983"/>
            <a:chOff x="6069769" y="721396"/>
            <a:chExt cx="2508544" cy="1083983"/>
          </a:xfrm>
        </p:grpSpPr>
        <p:grpSp>
          <p:nvGrpSpPr>
            <p:cNvPr id="116" name="Group 115"/>
            <p:cNvGrpSpPr/>
            <p:nvPr/>
          </p:nvGrpSpPr>
          <p:grpSpPr>
            <a:xfrm>
              <a:off x="6069769" y="721396"/>
              <a:ext cx="2494960" cy="1083983"/>
              <a:chOff x="876834" y="5116791"/>
              <a:chExt cx="2392363" cy="1014412"/>
            </a:xfrm>
          </p:grpSpPr>
          <p:grpSp>
            <p:nvGrpSpPr>
              <p:cNvPr id="117" name="Group 51"/>
              <p:cNvGrpSpPr>
                <a:grpSpLocks/>
              </p:cNvGrpSpPr>
              <p:nvPr/>
            </p:nvGrpSpPr>
            <p:grpSpPr bwMode="auto">
              <a:xfrm>
                <a:off x="3112034" y="5137428"/>
                <a:ext cx="157163" cy="295275"/>
                <a:chOff x="4527" y="3005"/>
                <a:chExt cx="99" cy="186"/>
              </a:xfrm>
              <a:solidFill>
                <a:srgbClr val="FF3399"/>
              </a:solidFill>
            </p:grpSpPr>
            <p:sp>
              <p:nvSpPr>
                <p:cNvPr id="142" name="Rectangle 49"/>
                <p:cNvSpPr>
                  <a:spLocks noChangeArrowheads="1"/>
                </p:cNvSpPr>
                <p:nvPr/>
              </p:nvSpPr>
              <p:spPr bwMode="auto">
                <a:xfrm>
                  <a:off x="4527" y="3065"/>
                  <a:ext cx="99" cy="12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143" name="Line 50"/>
                <p:cNvSpPr>
                  <a:spLocks noChangeShapeType="1"/>
                </p:cNvSpPr>
                <p:nvPr/>
              </p:nvSpPr>
              <p:spPr bwMode="auto">
                <a:xfrm>
                  <a:off x="4581" y="3005"/>
                  <a:ext cx="0" cy="78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</p:grpSp>
          <p:sp>
            <p:nvSpPr>
              <p:cNvPr id="118" name="Line 52"/>
              <p:cNvSpPr>
                <a:spLocks noChangeShapeType="1"/>
              </p:cNvSpPr>
              <p:nvPr/>
            </p:nvSpPr>
            <p:spPr bwMode="auto">
              <a:xfrm flipV="1">
                <a:off x="2027771" y="5164415"/>
                <a:ext cx="1084262" cy="222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19" name="Rectangle 55"/>
              <p:cNvSpPr>
                <a:spLocks noChangeArrowheads="1"/>
              </p:cNvSpPr>
              <p:nvPr/>
            </p:nvSpPr>
            <p:spPr bwMode="auto">
              <a:xfrm>
                <a:off x="1943634" y="5202516"/>
                <a:ext cx="157163" cy="200025"/>
              </a:xfrm>
              <a:prstGeom prst="rect">
                <a:avLst/>
              </a:prstGeom>
              <a:solidFill>
                <a:srgbClr val="FF3399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20" name="Line 56"/>
              <p:cNvSpPr>
                <a:spLocks noChangeShapeType="1"/>
              </p:cNvSpPr>
              <p:nvPr/>
            </p:nvSpPr>
            <p:spPr bwMode="auto">
              <a:xfrm>
                <a:off x="2010309" y="5116791"/>
                <a:ext cx="4763" cy="12858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21" name="Rectangle 57"/>
              <p:cNvSpPr>
                <a:spLocks noChangeArrowheads="1"/>
              </p:cNvSpPr>
              <p:nvPr/>
            </p:nvSpPr>
            <p:spPr bwMode="auto">
              <a:xfrm>
                <a:off x="1737259" y="5670828"/>
                <a:ext cx="157163" cy="200025"/>
              </a:xfrm>
              <a:prstGeom prst="rect">
                <a:avLst/>
              </a:prstGeom>
              <a:solidFill>
                <a:srgbClr val="FF3399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22" name="Line 58"/>
              <p:cNvSpPr>
                <a:spLocks noChangeShapeType="1"/>
              </p:cNvSpPr>
              <p:nvPr/>
            </p:nvSpPr>
            <p:spPr bwMode="auto">
              <a:xfrm>
                <a:off x="1818222" y="5570816"/>
                <a:ext cx="4762" cy="12858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grpSp>
            <p:nvGrpSpPr>
              <p:cNvPr id="123" name="Group 59"/>
              <p:cNvGrpSpPr>
                <a:grpSpLocks/>
              </p:cNvGrpSpPr>
              <p:nvPr/>
            </p:nvGrpSpPr>
            <p:grpSpPr bwMode="auto">
              <a:xfrm>
                <a:off x="876834" y="5294591"/>
                <a:ext cx="157163" cy="295275"/>
                <a:chOff x="4431" y="3005"/>
                <a:chExt cx="99" cy="186"/>
              </a:xfrm>
              <a:solidFill>
                <a:srgbClr val="FF3399"/>
              </a:solidFill>
            </p:grpSpPr>
            <p:sp>
              <p:nvSpPr>
                <p:cNvPr id="140" name="Rectangle 60"/>
                <p:cNvSpPr>
                  <a:spLocks noChangeArrowheads="1"/>
                </p:cNvSpPr>
                <p:nvPr/>
              </p:nvSpPr>
              <p:spPr bwMode="auto">
                <a:xfrm>
                  <a:off x="4431" y="3065"/>
                  <a:ext cx="99" cy="12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141" name="Line 61"/>
                <p:cNvSpPr>
                  <a:spLocks noChangeShapeType="1"/>
                </p:cNvSpPr>
                <p:nvPr/>
              </p:nvSpPr>
              <p:spPr bwMode="auto">
                <a:xfrm>
                  <a:off x="4485" y="3005"/>
                  <a:ext cx="0" cy="78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</p:grpSp>
          <p:sp>
            <p:nvSpPr>
              <p:cNvPr id="124" name="Rectangle 62"/>
              <p:cNvSpPr>
                <a:spLocks noChangeArrowheads="1"/>
              </p:cNvSpPr>
              <p:nvPr/>
            </p:nvSpPr>
            <p:spPr bwMode="auto">
              <a:xfrm>
                <a:off x="1361022" y="5339041"/>
                <a:ext cx="157162" cy="200025"/>
              </a:xfrm>
              <a:prstGeom prst="rect">
                <a:avLst/>
              </a:prstGeom>
              <a:solidFill>
                <a:srgbClr val="FF3399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25" name="Line 63"/>
              <p:cNvSpPr>
                <a:spLocks noChangeShapeType="1"/>
              </p:cNvSpPr>
              <p:nvPr/>
            </p:nvSpPr>
            <p:spPr bwMode="auto">
              <a:xfrm>
                <a:off x="1427697" y="5253316"/>
                <a:ext cx="4762" cy="12858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2565842" y="5593035"/>
                <a:ext cx="152400" cy="304800"/>
                <a:chOff x="2452104" y="4692060"/>
                <a:chExt cx="194569" cy="421011"/>
              </a:xfrm>
              <a:solidFill>
                <a:srgbClr val="FF3399"/>
              </a:solidFill>
            </p:grpSpPr>
            <p:sp>
              <p:nvSpPr>
                <p:cNvPr id="138" name="Rectangle 64"/>
                <p:cNvSpPr>
                  <a:spLocks noChangeArrowheads="1"/>
                </p:cNvSpPr>
                <p:nvPr/>
              </p:nvSpPr>
              <p:spPr bwMode="auto">
                <a:xfrm>
                  <a:off x="2452104" y="4844460"/>
                  <a:ext cx="194569" cy="26861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139" name="Line 65"/>
                <p:cNvSpPr>
                  <a:spLocks noChangeShapeType="1"/>
                </p:cNvSpPr>
                <p:nvPr/>
              </p:nvSpPr>
              <p:spPr bwMode="auto">
                <a:xfrm>
                  <a:off x="2528304" y="4692060"/>
                  <a:ext cx="5897" cy="172678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</p:grpSp>
          <p:sp>
            <p:nvSpPr>
              <p:cNvPr id="127" name="Rectangle 66"/>
              <p:cNvSpPr>
                <a:spLocks noChangeArrowheads="1"/>
              </p:cNvSpPr>
              <p:nvPr/>
            </p:nvSpPr>
            <p:spPr bwMode="auto">
              <a:xfrm>
                <a:off x="1208622" y="5931178"/>
                <a:ext cx="157162" cy="200025"/>
              </a:xfrm>
              <a:prstGeom prst="rect">
                <a:avLst/>
              </a:prstGeom>
              <a:solidFill>
                <a:srgbClr val="FF3399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28" name="Line 67"/>
              <p:cNvSpPr>
                <a:spLocks noChangeShapeType="1"/>
              </p:cNvSpPr>
              <p:nvPr/>
            </p:nvSpPr>
            <p:spPr bwMode="auto">
              <a:xfrm>
                <a:off x="1294347" y="5835928"/>
                <a:ext cx="0" cy="1238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29" name="Line 68"/>
              <p:cNvSpPr>
                <a:spLocks noChangeShapeType="1"/>
              </p:cNvSpPr>
              <p:nvPr/>
            </p:nvSpPr>
            <p:spPr bwMode="auto">
              <a:xfrm>
                <a:off x="1022884" y="5305703"/>
                <a:ext cx="3302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30" name="Line 69"/>
              <p:cNvSpPr>
                <a:spLocks noChangeShapeType="1"/>
              </p:cNvSpPr>
              <p:nvPr/>
            </p:nvSpPr>
            <p:spPr bwMode="auto">
              <a:xfrm flipV="1">
                <a:off x="1472147" y="5156478"/>
                <a:ext cx="450850" cy="1190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31" name="Line 70"/>
              <p:cNvSpPr>
                <a:spLocks noChangeShapeType="1"/>
              </p:cNvSpPr>
              <p:nvPr/>
            </p:nvSpPr>
            <p:spPr bwMode="auto">
              <a:xfrm>
                <a:off x="1981734" y="5231091"/>
                <a:ext cx="643794" cy="3397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32" name="Line 71"/>
              <p:cNvSpPr>
                <a:spLocks noChangeShapeType="1"/>
              </p:cNvSpPr>
              <p:nvPr/>
            </p:nvSpPr>
            <p:spPr bwMode="auto">
              <a:xfrm>
                <a:off x="1008597" y="5366028"/>
                <a:ext cx="223837" cy="4492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33" name="Line 72"/>
              <p:cNvSpPr>
                <a:spLocks noChangeShapeType="1"/>
              </p:cNvSpPr>
              <p:nvPr/>
            </p:nvSpPr>
            <p:spPr bwMode="auto">
              <a:xfrm flipV="1">
                <a:off x="1232434" y="5245378"/>
                <a:ext cx="165100" cy="5254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34" name="Line 73"/>
              <p:cNvSpPr>
                <a:spLocks noChangeShapeType="1"/>
              </p:cNvSpPr>
              <p:nvPr/>
            </p:nvSpPr>
            <p:spPr bwMode="auto">
              <a:xfrm>
                <a:off x="1427697" y="5275541"/>
                <a:ext cx="330200" cy="330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35" name="Line 74"/>
              <p:cNvSpPr>
                <a:spLocks noChangeShapeType="1"/>
              </p:cNvSpPr>
              <p:nvPr/>
            </p:nvSpPr>
            <p:spPr bwMode="auto">
              <a:xfrm flipV="1">
                <a:off x="1292759" y="5620028"/>
                <a:ext cx="388938" cy="1651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36" name="Line 75"/>
              <p:cNvSpPr>
                <a:spLocks noChangeShapeType="1"/>
              </p:cNvSpPr>
              <p:nvPr/>
            </p:nvSpPr>
            <p:spPr bwMode="auto">
              <a:xfrm>
                <a:off x="1846797" y="5605742"/>
                <a:ext cx="65960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137" name="Line 76"/>
              <p:cNvSpPr>
                <a:spLocks noChangeShapeType="1"/>
              </p:cNvSpPr>
              <p:nvPr/>
            </p:nvSpPr>
            <p:spPr bwMode="auto">
              <a:xfrm flipV="1">
                <a:off x="2642042" y="5202516"/>
                <a:ext cx="469992" cy="387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7487576" y="763805"/>
              <a:ext cx="10907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/>
              <a:r>
                <a:rPr lang="en-US" sz="1600" b="1" dirty="0" err="1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AdHoc</a:t>
              </a:r>
              <a:endParaRPr lang="en-US" sz="1600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44332" y="1759691"/>
            <a:ext cx="54495" cy="155218"/>
            <a:chOff x="5128750" y="1131918"/>
            <a:chExt cx="108990" cy="300257"/>
          </a:xfrm>
        </p:grpSpPr>
        <p:sp>
          <p:nvSpPr>
            <p:cNvPr id="6" name="Isosceles Triangle 5"/>
            <p:cNvSpPr/>
            <p:nvPr/>
          </p:nvSpPr>
          <p:spPr>
            <a:xfrm flipV="1">
              <a:off x="5128750" y="1131918"/>
              <a:ext cx="108990" cy="13910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endParaRPr lang="en-US" sz="3200" b="1">
                <a:solidFill>
                  <a:prstClr val="white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183245" y="1254377"/>
              <a:ext cx="0" cy="177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5609104" y="1759691"/>
            <a:ext cx="54495" cy="155218"/>
            <a:chOff x="5128750" y="1131918"/>
            <a:chExt cx="108990" cy="300257"/>
          </a:xfrm>
        </p:grpSpPr>
        <p:sp>
          <p:nvSpPr>
            <p:cNvPr id="154" name="Isosceles Triangle 153"/>
            <p:cNvSpPr/>
            <p:nvPr/>
          </p:nvSpPr>
          <p:spPr>
            <a:xfrm flipV="1">
              <a:off x="5128750" y="1131918"/>
              <a:ext cx="108990" cy="13910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endParaRPr lang="en-US" sz="3200" b="1">
                <a:solidFill>
                  <a:prstClr val="white"/>
                </a:solidFill>
              </a:endParaRP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83245" y="1254377"/>
              <a:ext cx="0" cy="1777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/>
          <p:nvPr/>
        </p:nvCxnSpPr>
        <p:spPr>
          <a:xfrm>
            <a:off x="5363004" y="1795646"/>
            <a:ext cx="212558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6210" y="1450695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b="1" dirty="0" smtClean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Short-Range</a:t>
            </a:r>
            <a:endParaRPr lang="en-US" sz="1400" b="1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30674" y="774214"/>
            <a:ext cx="4217790" cy="292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endParaRPr lang="en-US" sz="3200" b="1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6055" y="795429"/>
            <a:ext cx="712054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32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5G</a:t>
            </a:r>
            <a:endParaRPr lang="en-US" sz="3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2593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2191" y="295275"/>
            <a:ext cx="9144000" cy="1143000"/>
          </a:xfrm>
        </p:spPr>
        <p:txBody>
          <a:bodyPr/>
          <a:lstStyle/>
          <a:p>
            <a:r>
              <a:rPr lang="en-US" sz="4400" dirty="0">
                <a:solidFill>
                  <a:srgbClr val="339933"/>
                </a:solidFill>
              </a:rPr>
              <a:t>“Green” </a:t>
            </a:r>
            <a:r>
              <a:rPr lang="en-US" sz="4400" dirty="0" smtClean="0">
                <a:solidFill>
                  <a:srgbClr val="339933"/>
                </a:solidFill>
              </a:rPr>
              <a:t>Wireless Networks</a:t>
            </a:r>
            <a:endParaRPr lang="en-US" sz="44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175" y="4312920"/>
            <a:ext cx="8943975" cy="3108960"/>
          </a:xfrm>
        </p:spPr>
        <p:txBody>
          <a:bodyPr>
            <a:normAutofit/>
          </a:bodyPr>
          <a:lstStyle/>
          <a:p>
            <a:pPr indent="-246875">
              <a:defRPr/>
            </a:pPr>
            <a:r>
              <a:rPr lang="en-US" sz="2900" dirty="0"/>
              <a:t>Drastic energy reduction needed </a:t>
            </a:r>
            <a:r>
              <a:rPr lang="en-US" sz="2900" dirty="0" smtClean="0"/>
              <a:t>(especially for </a:t>
            </a:r>
            <a:r>
              <a:rPr lang="en-US" sz="2900" dirty="0" err="1" smtClean="0"/>
              <a:t>IoT</a:t>
            </a:r>
            <a:r>
              <a:rPr lang="en-US" sz="2900" dirty="0"/>
              <a:t>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500" dirty="0"/>
              <a:t>New </a:t>
            </a:r>
            <a:r>
              <a:rPr lang="en-US" sz="2500" dirty="0" err="1" smtClean="0"/>
              <a:t>Infrastuctures</a:t>
            </a:r>
            <a:r>
              <a:rPr lang="en-US" sz="2500" dirty="0"/>
              <a:t>: </a:t>
            </a:r>
            <a:r>
              <a:rPr lang="en-US" sz="2500" dirty="0" smtClean="0"/>
              <a:t>Cell </a:t>
            </a:r>
            <a:r>
              <a:rPr lang="en-US" sz="2500" dirty="0"/>
              <a:t>S</a:t>
            </a:r>
            <a:r>
              <a:rPr lang="en-US" sz="2500" dirty="0" smtClean="0"/>
              <a:t>ize</a:t>
            </a:r>
            <a:r>
              <a:rPr lang="en-US" sz="2500" dirty="0"/>
              <a:t>, </a:t>
            </a:r>
            <a:r>
              <a:rPr lang="en-US" sz="2500" dirty="0" smtClean="0"/>
              <a:t>BS/AP </a:t>
            </a:r>
            <a:r>
              <a:rPr lang="en-US" sz="2500" dirty="0"/>
              <a:t>placement, </a:t>
            </a:r>
            <a:r>
              <a:rPr lang="en-US" sz="2500" dirty="0" smtClean="0"/>
              <a:t>Distributed Antennas (DAS), Massive MIMO, Relays</a:t>
            </a:r>
            <a:endParaRPr lang="en-US" sz="2500" dirty="0"/>
          </a:p>
          <a:p>
            <a:pPr lvl="1">
              <a:lnSpc>
                <a:spcPct val="90000"/>
              </a:lnSpc>
              <a:defRPr/>
            </a:pPr>
            <a:r>
              <a:rPr lang="en-US" sz="2500" dirty="0"/>
              <a:t>New Protocols:  </a:t>
            </a:r>
            <a:r>
              <a:rPr lang="en-US" sz="2500" dirty="0" smtClean="0"/>
              <a:t>Coop </a:t>
            </a:r>
            <a:r>
              <a:rPr lang="en-US" sz="2500" dirty="0"/>
              <a:t>MIMO, RRM, </a:t>
            </a:r>
            <a:r>
              <a:rPr lang="en-US" sz="2500" dirty="0" smtClean="0"/>
              <a:t>Sleeping, Relaying</a:t>
            </a:r>
            <a:endParaRPr lang="en-US" sz="2500" dirty="0"/>
          </a:p>
          <a:p>
            <a:pPr lvl="1">
              <a:lnSpc>
                <a:spcPct val="90000"/>
              </a:lnSpc>
              <a:defRPr/>
            </a:pPr>
            <a:r>
              <a:rPr lang="en-US" sz="2500" dirty="0"/>
              <a:t>Low-Power (Green) Radios: Radio Architectures, Modulation, </a:t>
            </a:r>
            <a:r>
              <a:rPr lang="en-US" sz="2500" dirty="0" smtClean="0"/>
              <a:t>Coding</a:t>
            </a:r>
            <a:r>
              <a:rPr lang="en-US" sz="2500" dirty="0"/>
              <a:t>,  </a:t>
            </a:r>
            <a:r>
              <a:rPr lang="en-US" sz="2500" dirty="0" smtClean="0"/>
              <a:t>Massive MIMO</a:t>
            </a:r>
            <a:endParaRPr lang="en-US" sz="2500" dirty="0"/>
          </a:p>
        </p:txBody>
      </p:sp>
      <p:grpSp>
        <p:nvGrpSpPr>
          <p:cNvPr id="2" name="Group 161"/>
          <p:cNvGrpSpPr>
            <a:grpSpLocks/>
          </p:cNvGrpSpPr>
          <p:nvPr/>
        </p:nvGrpSpPr>
        <p:grpSpPr bwMode="auto">
          <a:xfrm>
            <a:off x="2644775" y="1763714"/>
            <a:ext cx="230188" cy="287337"/>
            <a:chOff x="4131511" y="2844436"/>
            <a:chExt cx="200025" cy="241664"/>
          </a:xfrm>
          <a:solidFill>
            <a:srgbClr val="00CC00"/>
          </a:solidFill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7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7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6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7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5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67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68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4142547" y="2971276"/>
              <a:ext cx="171055" cy="114824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sp>
        <p:nvSpPr>
          <p:cNvPr id="21509" name="Freeform 4"/>
          <p:cNvSpPr>
            <a:spLocks/>
          </p:cNvSpPr>
          <p:nvPr/>
        </p:nvSpPr>
        <p:spPr bwMode="auto">
          <a:xfrm>
            <a:off x="1978026" y="1419225"/>
            <a:ext cx="1584325" cy="976313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4"/>
                </a:lnTo>
                <a:lnTo>
                  <a:pt x="153" y="0"/>
                </a:lnTo>
                <a:lnTo>
                  <a:pt x="459" y="0"/>
                </a:lnTo>
                <a:lnTo>
                  <a:pt x="612" y="264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28575" cap="rnd">
            <a:solidFill>
              <a:srgbClr val="00CC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510" name="Freeform 5"/>
          <p:cNvSpPr>
            <a:spLocks/>
          </p:cNvSpPr>
          <p:nvPr/>
        </p:nvSpPr>
        <p:spPr bwMode="auto">
          <a:xfrm>
            <a:off x="3165476" y="1905001"/>
            <a:ext cx="1585913" cy="981075"/>
          </a:xfrm>
          <a:custGeom>
            <a:avLst/>
            <a:gdLst>
              <a:gd name="T0" fmla="*/ 2147483647 w 614"/>
              <a:gd name="T1" fmla="*/ 2147483647 h 532"/>
              <a:gd name="T2" fmla="*/ 0 w 614"/>
              <a:gd name="T3" fmla="*/ 2147483647 h 532"/>
              <a:gd name="T4" fmla="*/ 2147483647 w 614"/>
              <a:gd name="T5" fmla="*/ 0 h 532"/>
              <a:gd name="T6" fmla="*/ 2147483647 w 614"/>
              <a:gd name="T7" fmla="*/ 0 h 532"/>
              <a:gd name="T8" fmla="*/ 2147483647 w 614"/>
              <a:gd name="T9" fmla="*/ 2147483647 h 532"/>
              <a:gd name="T10" fmla="*/ 2147483647 w 614"/>
              <a:gd name="T11" fmla="*/ 2147483647 h 532"/>
              <a:gd name="T12" fmla="*/ 2147483647 w 614"/>
              <a:gd name="T13" fmla="*/ 2147483647 h 5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4"/>
              <a:gd name="T22" fmla="*/ 0 h 532"/>
              <a:gd name="T23" fmla="*/ 614 w 614"/>
              <a:gd name="T24" fmla="*/ 532 h 5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4" h="532">
                <a:moveTo>
                  <a:pt x="153" y="531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3" y="265"/>
                </a:lnTo>
                <a:lnTo>
                  <a:pt x="459" y="531"/>
                </a:lnTo>
                <a:lnTo>
                  <a:pt x="153" y="531"/>
                </a:lnTo>
              </a:path>
            </a:pathLst>
          </a:custGeom>
          <a:noFill/>
          <a:ln w="28575" cap="rnd">
            <a:solidFill>
              <a:srgbClr val="00CC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511" name="Freeform 6"/>
          <p:cNvSpPr>
            <a:spLocks/>
          </p:cNvSpPr>
          <p:nvPr/>
        </p:nvSpPr>
        <p:spPr bwMode="auto">
          <a:xfrm>
            <a:off x="3165476" y="2886075"/>
            <a:ext cx="1585913" cy="973138"/>
          </a:xfrm>
          <a:custGeom>
            <a:avLst/>
            <a:gdLst>
              <a:gd name="T0" fmla="*/ 2147483647 w 614"/>
              <a:gd name="T1" fmla="*/ 2147483647 h 531"/>
              <a:gd name="T2" fmla="*/ 0 w 614"/>
              <a:gd name="T3" fmla="*/ 2147483647 h 531"/>
              <a:gd name="T4" fmla="*/ 2147483647 w 614"/>
              <a:gd name="T5" fmla="*/ 0 h 531"/>
              <a:gd name="T6" fmla="*/ 2147483647 w 614"/>
              <a:gd name="T7" fmla="*/ 0 h 531"/>
              <a:gd name="T8" fmla="*/ 2147483647 w 614"/>
              <a:gd name="T9" fmla="*/ 2147483647 h 531"/>
              <a:gd name="T10" fmla="*/ 2147483647 w 614"/>
              <a:gd name="T11" fmla="*/ 2147483647 h 531"/>
              <a:gd name="T12" fmla="*/ 2147483647 w 614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4"/>
              <a:gd name="T22" fmla="*/ 0 h 531"/>
              <a:gd name="T23" fmla="*/ 614 w 614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4" h="531">
                <a:moveTo>
                  <a:pt x="153" y="530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3" y="265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28575" cap="rnd">
            <a:solidFill>
              <a:srgbClr val="00CC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512" name="Freeform 7"/>
          <p:cNvSpPr>
            <a:spLocks/>
          </p:cNvSpPr>
          <p:nvPr/>
        </p:nvSpPr>
        <p:spPr bwMode="auto">
          <a:xfrm>
            <a:off x="796926" y="1905001"/>
            <a:ext cx="1579563" cy="981075"/>
          </a:xfrm>
          <a:custGeom>
            <a:avLst/>
            <a:gdLst>
              <a:gd name="T0" fmla="*/ 2147483647 w 613"/>
              <a:gd name="T1" fmla="*/ 2147483647 h 532"/>
              <a:gd name="T2" fmla="*/ 0 w 613"/>
              <a:gd name="T3" fmla="*/ 2147483647 h 532"/>
              <a:gd name="T4" fmla="*/ 2147483647 w 613"/>
              <a:gd name="T5" fmla="*/ 0 h 532"/>
              <a:gd name="T6" fmla="*/ 2147483647 w 613"/>
              <a:gd name="T7" fmla="*/ 0 h 532"/>
              <a:gd name="T8" fmla="*/ 2147483647 w 613"/>
              <a:gd name="T9" fmla="*/ 2147483647 h 532"/>
              <a:gd name="T10" fmla="*/ 2147483647 w 613"/>
              <a:gd name="T11" fmla="*/ 2147483647 h 532"/>
              <a:gd name="T12" fmla="*/ 2147483647 w 613"/>
              <a:gd name="T13" fmla="*/ 2147483647 h 5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2"/>
              <a:gd name="T23" fmla="*/ 613 w 613"/>
              <a:gd name="T24" fmla="*/ 532 h 5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2">
                <a:moveTo>
                  <a:pt x="153" y="531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2" y="265"/>
                </a:lnTo>
                <a:lnTo>
                  <a:pt x="459" y="531"/>
                </a:lnTo>
                <a:lnTo>
                  <a:pt x="153" y="531"/>
                </a:lnTo>
              </a:path>
            </a:pathLst>
          </a:custGeom>
          <a:noFill/>
          <a:ln w="28575" cap="rnd">
            <a:solidFill>
              <a:srgbClr val="00CC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513" name="Freeform 8"/>
          <p:cNvSpPr>
            <a:spLocks/>
          </p:cNvSpPr>
          <p:nvPr/>
        </p:nvSpPr>
        <p:spPr bwMode="auto">
          <a:xfrm>
            <a:off x="796926" y="2886075"/>
            <a:ext cx="1579563" cy="973138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5"/>
                </a:lnTo>
                <a:lnTo>
                  <a:pt x="153" y="0"/>
                </a:lnTo>
                <a:lnTo>
                  <a:pt x="459" y="0"/>
                </a:lnTo>
                <a:lnTo>
                  <a:pt x="612" y="265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28575" cap="rnd">
            <a:solidFill>
              <a:srgbClr val="00CC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514" name="Freeform 9"/>
          <p:cNvSpPr>
            <a:spLocks/>
          </p:cNvSpPr>
          <p:nvPr/>
        </p:nvSpPr>
        <p:spPr bwMode="auto">
          <a:xfrm>
            <a:off x="1978026" y="3367089"/>
            <a:ext cx="1584325" cy="981075"/>
          </a:xfrm>
          <a:custGeom>
            <a:avLst/>
            <a:gdLst>
              <a:gd name="T0" fmla="*/ 2147483647 w 613"/>
              <a:gd name="T1" fmla="*/ 2147483647 h 531"/>
              <a:gd name="T2" fmla="*/ 0 w 613"/>
              <a:gd name="T3" fmla="*/ 2147483647 h 531"/>
              <a:gd name="T4" fmla="*/ 2147483647 w 613"/>
              <a:gd name="T5" fmla="*/ 0 h 531"/>
              <a:gd name="T6" fmla="*/ 2147483647 w 613"/>
              <a:gd name="T7" fmla="*/ 0 h 531"/>
              <a:gd name="T8" fmla="*/ 2147483647 w 613"/>
              <a:gd name="T9" fmla="*/ 2147483647 h 531"/>
              <a:gd name="T10" fmla="*/ 2147483647 w 613"/>
              <a:gd name="T11" fmla="*/ 2147483647 h 531"/>
              <a:gd name="T12" fmla="*/ 2147483647 w 613"/>
              <a:gd name="T13" fmla="*/ 2147483647 h 5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3"/>
              <a:gd name="T22" fmla="*/ 0 h 531"/>
              <a:gd name="T23" fmla="*/ 613 w 613"/>
              <a:gd name="T24" fmla="*/ 531 h 5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3" h="531">
                <a:moveTo>
                  <a:pt x="153" y="530"/>
                </a:moveTo>
                <a:lnTo>
                  <a:pt x="0" y="264"/>
                </a:lnTo>
                <a:lnTo>
                  <a:pt x="153" y="0"/>
                </a:lnTo>
                <a:lnTo>
                  <a:pt x="459" y="0"/>
                </a:lnTo>
                <a:lnTo>
                  <a:pt x="612" y="264"/>
                </a:lnTo>
                <a:lnTo>
                  <a:pt x="459" y="530"/>
                </a:lnTo>
                <a:lnTo>
                  <a:pt x="153" y="530"/>
                </a:lnTo>
              </a:path>
            </a:pathLst>
          </a:custGeom>
          <a:noFill/>
          <a:ln w="28575" cap="rnd">
            <a:solidFill>
              <a:srgbClr val="00CC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516" name="Freeform 11"/>
          <p:cNvSpPr>
            <a:spLocks/>
          </p:cNvSpPr>
          <p:nvPr/>
        </p:nvSpPr>
        <p:spPr bwMode="auto">
          <a:xfrm>
            <a:off x="3419476" y="3228976"/>
            <a:ext cx="422275" cy="428625"/>
          </a:xfrm>
          <a:custGeom>
            <a:avLst/>
            <a:gdLst>
              <a:gd name="T0" fmla="*/ 2147483647 w 246"/>
              <a:gd name="T1" fmla="*/ 2147483647 h 295"/>
              <a:gd name="T2" fmla="*/ 2147483647 w 246"/>
              <a:gd name="T3" fmla="*/ 2147483647 h 295"/>
              <a:gd name="T4" fmla="*/ 2147483647 w 246"/>
              <a:gd name="T5" fmla="*/ 2147483647 h 295"/>
              <a:gd name="T6" fmla="*/ 2147483647 w 246"/>
              <a:gd name="T7" fmla="*/ 2147483647 h 295"/>
              <a:gd name="T8" fmla="*/ 2147483647 w 246"/>
              <a:gd name="T9" fmla="*/ 2147483647 h 295"/>
              <a:gd name="T10" fmla="*/ 2147483647 w 246"/>
              <a:gd name="T11" fmla="*/ 0 h 295"/>
              <a:gd name="T12" fmla="*/ 0 w 246"/>
              <a:gd name="T13" fmla="*/ 2147483647 h 295"/>
              <a:gd name="T14" fmla="*/ 2147483647 w 246"/>
              <a:gd name="T15" fmla="*/ 2147483647 h 295"/>
              <a:gd name="T16" fmla="*/ 2147483647 w 246"/>
              <a:gd name="T17" fmla="*/ 2147483647 h 295"/>
              <a:gd name="T18" fmla="*/ 2147483647 w 246"/>
              <a:gd name="T19" fmla="*/ 2147483647 h 295"/>
              <a:gd name="T20" fmla="*/ 2147483647 w 246"/>
              <a:gd name="T21" fmla="*/ 2147483647 h 295"/>
              <a:gd name="T22" fmla="*/ 2147483647 w 246"/>
              <a:gd name="T23" fmla="*/ 2147483647 h 295"/>
              <a:gd name="T24" fmla="*/ 2147483647 w 246"/>
              <a:gd name="T25" fmla="*/ 2147483647 h 295"/>
              <a:gd name="T26" fmla="*/ 2147483647 w 246"/>
              <a:gd name="T27" fmla="*/ 2147483647 h 295"/>
              <a:gd name="T28" fmla="*/ 2147483647 w 246"/>
              <a:gd name="T29" fmla="*/ 2147483647 h 295"/>
              <a:gd name="T30" fmla="*/ 2147483647 w 246"/>
              <a:gd name="T31" fmla="*/ 2147483647 h 295"/>
              <a:gd name="T32" fmla="*/ 2147483647 w 246"/>
              <a:gd name="T33" fmla="*/ 2147483647 h 295"/>
              <a:gd name="T34" fmla="*/ 2147483647 w 246"/>
              <a:gd name="T35" fmla="*/ 2147483647 h 295"/>
              <a:gd name="T36" fmla="*/ 2147483647 w 246"/>
              <a:gd name="T37" fmla="*/ 2147483647 h 295"/>
              <a:gd name="T38" fmla="*/ 2147483647 w 246"/>
              <a:gd name="T39" fmla="*/ 2147483647 h 295"/>
              <a:gd name="T40" fmla="*/ 2147483647 w 246"/>
              <a:gd name="T41" fmla="*/ 2147483647 h 295"/>
              <a:gd name="T42" fmla="*/ 2147483647 w 246"/>
              <a:gd name="T43" fmla="*/ 2147483647 h 295"/>
              <a:gd name="T44" fmla="*/ 2147483647 w 246"/>
              <a:gd name="T45" fmla="*/ 2147483647 h 295"/>
              <a:gd name="T46" fmla="*/ 2147483647 w 246"/>
              <a:gd name="T47" fmla="*/ 2147483647 h 295"/>
              <a:gd name="T48" fmla="*/ 2147483647 w 246"/>
              <a:gd name="T49" fmla="*/ 2147483647 h 295"/>
              <a:gd name="T50" fmla="*/ 2147483647 w 246"/>
              <a:gd name="T51" fmla="*/ 2147483647 h 295"/>
              <a:gd name="T52" fmla="*/ 2147483647 w 246"/>
              <a:gd name="T53" fmla="*/ 2147483647 h 295"/>
              <a:gd name="T54" fmla="*/ 2147483647 w 246"/>
              <a:gd name="T55" fmla="*/ 2147483647 h 295"/>
              <a:gd name="T56" fmla="*/ 2147483647 w 246"/>
              <a:gd name="T57" fmla="*/ 2147483647 h 295"/>
              <a:gd name="T58" fmla="*/ 2147483647 w 246"/>
              <a:gd name="T59" fmla="*/ 2147483647 h 295"/>
              <a:gd name="T60" fmla="*/ 2147483647 w 246"/>
              <a:gd name="T61" fmla="*/ 2147483647 h 295"/>
              <a:gd name="T62" fmla="*/ 2147483647 w 246"/>
              <a:gd name="T63" fmla="*/ 2147483647 h 295"/>
              <a:gd name="T64" fmla="*/ 2147483647 w 246"/>
              <a:gd name="T65" fmla="*/ 2147483647 h 295"/>
              <a:gd name="T66" fmla="*/ 2147483647 w 246"/>
              <a:gd name="T67" fmla="*/ 2147483647 h 295"/>
              <a:gd name="T68" fmla="*/ 2147483647 w 246"/>
              <a:gd name="T69" fmla="*/ 2147483647 h 295"/>
              <a:gd name="T70" fmla="*/ 2147483647 w 246"/>
              <a:gd name="T71" fmla="*/ 2147483647 h 295"/>
              <a:gd name="T72" fmla="*/ 2147483647 w 246"/>
              <a:gd name="T73" fmla="*/ 2147483647 h 295"/>
              <a:gd name="T74" fmla="*/ 2147483647 w 246"/>
              <a:gd name="T75" fmla="*/ 2147483647 h 295"/>
              <a:gd name="T76" fmla="*/ 2147483647 w 246"/>
              <a:gd name="T77" fmla="*/ 2147483647 h 295"/>
              <a:gd name="T78" fmla="*/ 2147483647 w 246"/>
              <a:gd name="T79" fmla="*/ 2147483647 h 295"/>
              <a:gd name="T80" fmla="*/ 2147483647 w 246"/>
              <a:gd name="T81" fmla="*/ 2147483647 h 29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46"/>
              <a:gd name="T124" fmla="*/ 0 h 295"/>
              <a:gd name="T125" fmla="*/ 246 w 246"/>
              <a:gd name="T126" fmla="*/ 295 h 29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46" h="295">
                <a:moveTo>
                  <a:pt x="140" y="125"/>
                </a:moveTo>
                <a:lnTo>
                  <a:pt x="155" y="114"/>
                </a:lnTo>
                <a:lnTo>
                  <a:pt x="140" y="50"/>
                </a:lnTo>
                <a:lnTo>
                  <a:pt x="144" y="51"/>
                </a:lnTo>
                <a:lnTo>
                  <a:pt x="132" y="2"/>
                </a:lnTo>
                <a:lnTo>
                  <a:pt x="119" y="0"/>
                </a:lnTo>
                <a:lnTo>
                  <a:pt x="0" y="83"/>
                </a:lnTo>
                <a:lnTo>
                  <a:pt x="27" y="193"/>
                </a:lnTo>
                <a:lnTo>
                  <a:pt x="36" y="197"/>
                </a:lnTo>
                <a:lnTo>
                  <a:pt x="33" y="200"/>
                </a:lnTo>
                <a:lnTo>
                  <a:pt x="33" y="216"/>
                </a:lnTo>
                <a:lnTo>
                  <a:pt x="31" y="217"/>
                </a:lnTo>
                <a:lnTo>
                  <a:pt x="30" y="217"/>
                </a:lnTo>
                <a:lnTo>
                  <a:pt x="30" y="219"/>
                </a:lnTo>
                <a:lnTo>
                  <a:pt x="29" y="222"/>
                </a:lnTo>
                <a:lnTo>
                  <a:pt x="30" y="227"/>
                </a:lnTo>
                <a:lnTo>
                  <a:pt x="32" y="232"/>
                </a:lnTo>
                <a:lnTo>
                  <a:pt x="35" y="235"/>
                </a:lnTo>
                <a:lnTo>
                  <a:pt x="38" y="235"/>
                </a:lnTo>
                <a:lnTo>
                  <a:pt x="39" y="236"/>
                </a:lnTo>
                <a:lnTo>
                  <a:pt x="40" y="235"/>
                </a:lnTo>
                <a:lnTo>
                  <a:pt x="44" y="233"/>
                </a:lnTo>
                <a:lnTo>
                  <a:pt x="44" y="237"/>
                </a:lnTo>
                <a:lnTo>
                  <a:pt x="126" y="294"/>
                </a:lnTo>
                <a:lnTo>
                  <a:pt x="245" y="210"/>
                </a:lnTo>
                <a:lnTo>
                  <a:pt x="245" y="200"/>
                </a:lnTo>
                <a:lnTo>
                  <a:pt x="210" y="176"/>
                </a:lnTo>
                <a:lnTo>
                  <a:pt x="210" y="171"/>
                </a:lnTo>
                <a:lnTo>
                  <a:pt x="164" y="138"/>
                </a:lnTo>
                <a:lnTo>
                  <a:pt x="158" y="143"/>
                </a:lnTo>
                <a:lnTo>
                  <a:pt x="158" y="137"/>
                </a:lnTo>
                <a:lnTo>
                  <a:pt x="157" y="136"/>
                </a:lnTo>
                <a:lnTo>
                  <a:pt x="157" y="133"/>
                </a:lnTo>
                <a:lnTo>
                  <a:pt x="157" y="131"/>
                </a:lnTo>
                <a:lnTo>
                  <a:pt x="156" y="130"/>
                </a:lnTo>
                <a:lnTo>
                  <a:pt x="155" y="129"/>
                </a:lnTo>
                <a:lnTo>
                  <a:pt x="154" y="129"/>
                </a:lnTo>
                <a:lnTo>
                  <a:pt x="150" y="131"/>
                </a:lnTo>
                <a:lnTo>
                  <a:pt x="140" y="125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sp>
        <p:nvSpPr>
          <p:cNvPr id="21517" name="Freeform 12"/>
          <p:cNvSpPr>
            <a:spLocks/>
          </p:cNvSpPr>
          <p:nvPr/>
        </p:nvSpPr>
        <p:spPr bwMode="auto">
          <a:xfrm>
            <a:off x="3594101" y="3254375"/>
            <a:ext cx="323850" cy="44450"/>
          </a:xfrm>
          <a:custGeom>
            <a:avLst/>
            <a:gdLst>
              <a:gd name="T0" fmla="*/ 2147483647 w 126"/>
              <a:gd name="T1" fmla="*/ 2147483647 h 26"/>
              <a:gd name="T2" fmla="*/ 2147483647 w 126"/>
              <a:gd name="T3" fmla="*/ 2147483647 h 26"/>
              <a:gd name="T4" fmla="*/ 2147483647 w 126"/>
              <a:gd name="T5" fmla="*/ 2147483647 h 26"/>
              <a:gd name="T6" fmla="*/ 2147483647 w 126"/>
              <a:gd name="T7" fmla="*/ 2147483647 h 26"/>
              <a:gd name="T8" fmla="*/ 2147483647 w 126"/>
              <a:gd name="T9" fmla="*/ 2147483647 h 26"/>
              <a:gd name="T10" fmla="*/ 0 w 126"/>
              <a:gd name="T11" fmla="*/ 0 h 26"/>
              <a:gd name="T12" fmla="*/ 2147483647 w 126"/>
              <a:gd name="T13" fmla="*/ 2147483647 h 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6"/>
              <a:gd name="T22" fmla="*/ 0 h 26"/>
              <a:gd name="T23" fmla="*/ 126 w 126"/>
              <a:gd name="T24" fmla="*/ 26 h 2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6" h="26">
                <a:moveTo>
                  <a:pt x="125" y="25"/>
                </a:moveTo>
                <a:lnTo>
                  <a:pt x="84" y="24"/>
                </a:lnTo>
                <a:lnTo>
                  <a:pt x="98" y="11"/>
                </a:lnTo>
                <a:lnTo>
                  <a:pt x="45" y="10"/>
                </a:lnTo>
                <a:lnTo>
                  <a:pt x="54" y="1"/>
                </a:lnTo>
                <a:lnTo>
                  <a:pt x="0" y="0"/>
                </a:lnTo>
                <a:lnTo>
                  <a:pt x="125" y="25"/>
                </a:lnTo>
              </a:path>
            </a:pathLst>
          </a:custGeom>
          <a:solidFill>
            <a:srgbClr val="FFFFFF"/>
          </a:solidFill>
          <a:ln w="9525" cap="rnd">
            <a:noFill/>
            <a:round/>
            <a:headEnd/>
            <a:tailEnd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pic>
        <p:nvPicPr>
          <p:cNvPr id="21518" name="Picture 41" descr="C:\Program Files\Common Files\Microsoft Shared\Clipart\cagcat50\TN00332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6100" y="2514600"/>
            <a:ext cx="52705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9" name="Line 42"/>
          <p:cNvSpPr>
            <a:spLocks noChangeShapeType="1"/>
          </p:cNvSpPr>
          <p:nvPr/>
        </p:nvSpPr>
        <p:spPr bwMode="auto">
          <a:xfrm flipH="1">
            <a:off x="2192339" y="2459038"/>
            <a:ext cx="1587" cy="82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1500189" y="3154363"/>
            <a:ext cx="230187" cy="285750"/>
            <a:chOff x="4131511" y="2844436"/>
            <a:chExt cx="200025" cy="241664"/>
          </a:xfrm>
          <a:solidFill>
            <a:srgbClr val="00CC00"/>
          </a:solidFill>
        </p:grpSpPr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6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6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8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5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6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57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58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4142547" y="2971980"/>
              <a:ext cx="171056" cy="114120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697164" y="3714750"/>
            <a:ext cx="230187" cy="287338"/>
            <a:chOff x="4131511" y="2844436"/>
            <a:chExt cx="200025" cy="241664"/>
          </a:xfrm>
          <a:solidFill>
            <a:srgbClr val="00CC00"/>
          </a:solidFill>
        </p:grpSpPr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5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5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4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5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3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47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48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94" name="Rectangle 93"/>
            <p:cNvSpPr/>
            <p:nvPr/>
          </p:nvSpPr>
          <p:spPr>
            <a:xfrm>
              <a:off x="4142547" y="2971276"/>
              <a:ext cx="171056" cy="114824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106"/>
          <p:cNvGrpSpPr>
            <a:grpSpLocks/>
          </p:cNvGrpSpPr>
          <p:nvPr/>
        </p:nvGrpSpPr>
        <p:grpSpPr bwMode="auto">
          <a:xfrm>
            <a:off x="3868739" y="3230564"/>
            <a:ext cx="230187" cy="287337"/>
            <a:chOff x="4131511" y="2844436"/>
            <a:chExt cx="200025" cy="241664"/>
          </a:xfrm>
          <a:solidFill>
            <a:srgbClr val="00CC00"/>
          </a:solidFill>
        </p:grpSpPr>
        <p:grpSp>
          <p:nvGrpSpPr>
            <p:cNvPr id="15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4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4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6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3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4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17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37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38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05" name="Rectangle 104"/>
            <p:cNvSpPr/>
            <p:nvPr/>
          </p:nvSpPr>
          <p:spPr>
            <a:xfrm>
              <a:off x="4142547" y="2971276"/>
              <a:ext cx="171056" cy="114824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17"/>
          <p:cNvGrpSpPr>
            <a:grpSpLocks/>
          </p:cNvGrpSpPr>
          <p:nvPr/>
        </p:nvGrpSpPr>
        <p:grpSpPr bwMode="auto">
          <a:xfrm>
            <a:off x="3868739" y="2286000"/>
            <a:ext cx="230187" cy="287338"/>
            <a:chOff x="4131511" y="2844436"/>
            <a:chExt cx="200025" cy="241664"/>
          </a:xfrm>
          <a:solidFill>
            <a:srgbClr val="00CC00"/>
          </a:solidFill>
        </p:grpSpPr>
        <p:grpSp>
          <p:nvGrpSpPr>
            <p:cNvPr id="19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3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3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20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2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3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21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27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28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16" name="Rectangle 115"/>
            <p:cNvSpPr/>
            <p:nvPr/>
          </p:nvSpPr>
          <p:spPr>
            <a:xfrm>
              <a:off x="4142547" y="2971276"/>
              <a:ext cx="171056" cy="114824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176"/>
          <p:cNvGrpSpPr>
            <a:grpSpLocks/>
          </p:cNvGrpSpPr>
          <p:nvPr/>
        </p:nvGrpSpPr>
        <p:grpSpPr bwMode="auto">
          <a:xfrm>
            <a:off x="1430910" y="2259192"/>
            <a:ext cx="230187" cy="285750"/>
            <a:chOff x="4131511" y="2844436"/>
            <a:chExt cx="200025" cy="241664"/>
          </a:xfrm>
          <a:solidFill>
            <a:srgbClr val="00CC00"/>
          </a:solidFill>
        </p:grpSpPr>
        <p:grpSp>
          <p:nvGrpSpPr>
            <p:cNvPr id="23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2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2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24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1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2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25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17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18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27" name="Rectangle 126"/>
            <p:cNvSpPr/>
            <p:nvPr/>
          </p:nvSpPr>
          <p:spPr>
            <a:xfrm>
              <a:off x="4142547" y="2971980"/>
              <a:ext cx="171056" cy="114120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 187"/>
          <p:cNvGrpSpPr>
            <a:grpSpLocks/>
          </p:cNvGrpSpPr>
          <p:nvPr/>
        </p:nvGrpSpPr>
        <p:grpSpPr bwMode="auto">
          <a:xfrm>
            <a:off x="2659064" y="2760663"/>
            <a:ext cx="231775" cy="284162"/>
            <a:chOff x="4131511" y="2844436"/>
            <a:chExt cx="200025" cy="241664"/>
          </a:xfrm>
          <a:solidFill>
            <a:srgbClr val="00CC00"/>
          </a:solidFill>
        </p:grpSpPr>
        <p:grpSp>
          <p:nvGrpSpPr>
            <p:cNvPr id="27" name="Group 31"/>
            <p:cNvGrpSpPr>
              <a:grpSpLocks/>
            </p:cNvGrpSpPr>
            <p:nvPr/>
          </p:nvGrpSpPr>
          <p:grpSpPr bwMode="auto">
            <a:xfrm>
              <a:off x="413037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11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12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28" name="Group 31"/>
            <p:cNvGrpSpPr>
              <a:grpSpLocks/>
            </p:cNvGrpSpPr>
            <p:nvPr/>
          </p:nvGrpSpPr>
          <p:grpSpPr bwMode="auto">
            <a:xfrm>
              <a:off x="4195904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09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10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29" name="Group 31"/>
            <p:cNvGrpSpPr>
              <a:grpSpLocks/>
            </p:cNvGrpSpPr>
            <p:nvPr/>
          </p:nvGrpSpPr>
          <p:grpSpPr bwMode="auto">
            <a:xfrm>
              <a:off x="4263722" y="2844474"/>
              <a:ext cx="66663" cy="120651"/>
              <a:chOff x="5127" y="3283"/>
              <a:chExt cx="54" cy="85"/>
            </a:xfrm>
            <a:grpFill/>
          </p:grpSpPr>
          <p:sp>
            <p:nvSpPr>
              <p:cNvPr id="21607" name="Line 32"/>
              <p:cNvSpPr>
                <a:spLocks noChangeShapeType="1"/>
              </p:cNvSpPr>
              <p:nvPr/>
            </p:nvSpPr>
            <p:spPr bwMode="auto">
              <a:xfrm flipH="1">
                <a:off x="5153" y="3323"/>
                <a:ext cx="2" cy="45"/>
              </a:xfrm>
              <a:prstGeom prst="line">
                <a:avLst/>
              </a:prstGeom>
              <a:grpFill/>
              <a:ln w="12700">
                <a:solidFill>
                  <a:srgbClr val="00CC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608" name="AutoShape 33"/>
              <p:cNvSpPr>
                <a:spLocks noChangeArrowheads="1"/>
              </p:cNvSpPr>
              <p:nvPr/>
            </p:nvSpPr>
            <p:spPr bwMode="auto">
              <a:xfrm flipV="1">
                <a:off x="5127" y="3283"/>
                <a:ext cx="54" cy="63"/>
              </a:xfrm>
              <a:prstGeom prst="triangle">
                <a:avLst>
                  <a:gd name="adj" fmla="val 50000"/>
                </a:avLst>
              </a:prstGeom>
              <a:grpFill/>
              <a:ln w="12700">
                <a:solidFill>
                  <a:srgbClr val="00CC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>
              <a:off x="4142471" y="2972693"/>
              <a:ext cx="171254" cy="113407"/>
            </a:xfrm>
            <a:prstGeom prst="rect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Group 147"/>
          <p:cNvGrpSpPr>
            <a:grpSpLocks/>
          </p:cNvGrpSpPr>
          <p:nvPr/>
        </p:nvGrpSpPr>
        <p:grpSpPr bwMode="auto">
          <a:xfrm>
            <a:off x="3071813" y="3189289"/>
            <a:ext cx="527050" cy="338137"/>
            <a:chOff x="4220080" y="3422125"/>
            <a:chExt cx="527962" cy="337924"/>
          </a:xfrm>
        </p:grpSpPr>
        <p:pic>
          <p:nvPicPr>
            <p:cNvPr id="21600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601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  <p:sp>
          <p:nvSpPr>
            <p:cNvPr id="21602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</p:grpSp>
      <p:sp>
        <p:nvSpPr>
          <p:cNvPr id="21527" name="Line 42"/>
          <p:cNvSpPr>
            <a:spLocks noChangeShapeType="1"/>
          </p:cNvSpPr>
          <p:nvPr/>
        </p:nvSpPr>
        <p:spPr bwMode="auto">
          <a:xfrm flipH="1">
            <a:off x="2120900" y="2459038"/>
            <a:ext cx="1588" cy="82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pic>
        <p:nvPicPr>
          <p:cNvPr id="21528" name="Picture 41" descr="C:\Program Files\Common Files\Microsoft Shared\Clipart\cagcat50\TN00332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9501" y="3157538"/>
            <a:ext cx="525463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9" name="Line 15"/>
          <p:cNvSpPr>
            <a:spLocks noChangeShapeType="1"/>
          </p:cNvSpPr>
          <p:nvPr/>
        </p:nvSpPr>
        <p:spPr bwMode="auto">
          <a:xfrm flipH="1">
            <a:off x="2686050" y="3090864"/>
            <a:ext cx="3175" cy="841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lIns="91435" tIns="45718" rIns="91435" bIns="45718"/>
          <a:lstStyle/>
          <a:p>
            <a:pPr eaLnBrk="0" hangingPunct="0"/>
            <a:endParaRPr lang="en-US" sz="3200" b="1">
              <a:solidFill>
                <a:prstClr val="black"/>
              </a:solidFill>
              <a:latin typeface="ZapfDingbats" pitchFamily="82" charset="2"/>
            </a:endParaRPr>
          </a:p>
        </p:txBody>
      </p:sp>
      <p:grpSp>
        <p:nvGrpSpPr>
          <p:cNvPr id="31" name="Group 115"/>
          <p:cNvGrpSpPr>
            <a:grpSpLocks/>
          </p:cNvGrpSpPr>
          <p:nvPr/>
        </p:nvGrpSpPr>
        <p:grpSpPr bwMode="auto">
          <a:xfrm>
            <a:off x="3816876" y="1586205"/>
            <a:ext cx="1165768" cy="981971"/>
            <a:chOff x="1539216" y="2122641"/>
            <a:chExt cx="834412" cy="733145"/>
          </a:xfrm>
        </p:grpSpPr>
        <p:grpSp>
          <p:nvGrpSpPr>
            <p:cNvPr id="32" name="Group 113"/>
            <p:cNvGrpSpPr>
              <a:grpSpLocks/>
            </p:cNvGrpSpPr>
            <p:nvPr/>
          </p:nvGrpSpPr>
          <p:grpSpPr bwMode="auto">
            <a:xfrm>
              <a:off x="1720641" y="2385248"/>
              <a:ext cx="440874" cy="470538"/>
              <a:chOff x="396798" y="4446889"/>
              <a:chExt cx="440874" cy="470538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96798" y="4446889"/>
                <a:ext cx="440874" cy="470538"/>
              </a:xfrm>
              <a:prstGeom prst="ellipse">
                <a:avLst/>
              </a:prstGeom>
              <a:noFill/>
              <a:ln w="28575">
                <a:solidFill>
                  <a:srgbClr val="99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3200" b="1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 flipH="1">
                <a:off x="568374" y="4648375"/>
                <a:ext cx="117035" cy="104301"/>
              </a:xfrm>
              <a:prstGeom prst="rect">
                <a:avLst/>
              </a:prstGeom>
              <a:solidFill>
                <a:srgbClr val="99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3200" b="1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 rot="5400000">
                <a:off x="566665" y="4618152"/>
                <a:ext cx="11022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/>
            <p:cNvSpPr txBox="1"/>
            <p:nvPr/>
          </p:nvSpPr>
          <p:spPr>
            <a:xfrm>
              <a:off x="1539216" y="2122641"/>
              <a:ext cx="834412" cy="2527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990000"/>
                  </a:solidFill>
                  <a:latin typeface="Calibri"/>
                </a:rPr>
                <a:t>Pico/</a:t>
              </a:r>
              <a:r>
                <a:rPr lang="en-US" sz="1600" b="1" dirty="0" err="1">
                  <a:solidFill>
                    <a:srgbClr val="990000"/>
                  </a:solidFill>
                  <a:latin typeface="Calibri"/>
                </a:rPr>
                <a:t>Femto</a:t>
              </a:r>
              <a:endParaRPr lang="en-US" sz="1600" b="1" dirty="0">
                <a:solidFill>
                  <a:srgbClr val="990000"/>
                </a:solidFill>
                <a:latin typeface="Calibri"/>
              </a:endParaRPr>
            </a:p>
          </p:txBody>
        </p:sp>
      </p:grpSp>
      <p:grpSp>
        <p:nvGrpSpPr>
          <p:cNvPr id="33" name="Group 136"/>
          <p:cNvGrpSpPr>
            <a:grpSpLocks/>
          </p:cNvGrpSpPr>
          <p:nvPr/>
        </p:nvGrpSpPr>
        <p:grpSpPr bwMode="auto">
          <a:xfrm>
            <a:off x="3265489" y="1924978"/>
            <a:ext cx="601662" cy="811674"/>
            <a:chOff x="3375186" y="2084509"/>
            <a:chExt cx="430706" cy="605518"/>
          </a:xfrm>
        </p:grpSpPr>
        <p:grpSp>
          <p:nvGrpSpPr>
            <p:cNvPr id="34" name="Group 132"/>
            <p:cNvGrpSpPr>
              <a:grpSpLocks/>
            </p:cNvGrpSpPr>
            <p:nvPr/>
          </p:nvGrpSpPr>
          <p:grpSpPr bwMode="auto">
            <a:xfrm>
              <a:off x="3375186" y="2321860"/>
              <a:ext cx="420592" cy="368167"/>
              <a:chOff x="3397131" y="2321860"/>
              <a:chExt cx="420592" cy="368167"/>
            </a:xfrm>
          </p:grpSpPr>
          <p:sp>
            <p:nvSpPr>
              <p:cNvPr id="123" name="Rectangle 122"/>
              <p:cNvSpPr/>
              <p:nvPr/>
            </p:nvSpPr>
            <p:spPr bwMode="auto">
              <a:xfrm>
                <a:off x="3557367" y="2434367"/>
                <a:ext cx="103415" cy="6513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32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Group 131"/>
              <p:cNvGrpSpPr>
                <a:grpSpLocks/>
              </p:cNvGrpSpPr>
              <p:nvPr/>
            </p:nvGrpSpPr>
            <p:grpSpPr bwMode="auto">
              <a:xfrm>
                <a:off x="3397131" y="2321860"/>
                <a:ext cx="420592" cy="368167"/>
                <a:chOff x="3397131" y="2321860"/>
                <a:chExt cx="420592" cy="368167"/>
              </a:xfrm>
            </p:grpSpPr>
            <p:grpSp>
              <p:nvGrpSpPr>
                <p:cNvPr id="36" name="Group 31"/>
                <p:cNvGrpSpPr>
                  <a:grpSpLocks/>
                </p:cNvGrpSpPr>
                <p:nvPr/>
              </p:nvGrpSpPr>
              <p:grpSpPr bwMode="auto">
                <a:xfrm>
                  <a:off x="3579888" y="2321860"/>
                  <a:ext cx="55023" cy="106995"/>
                  <a:chOff x="5127" y="3283"/>
                  <a:chExt cx="54" cy="85"/>
                </a:xfrm>
                <a:solidFill>
                  <a:srgbClr val="7030A0"/>
                </a:solidFill>
              </p:grpSpPr>
              <p:sp>
                <p:nvSpPr>
                  <p:cNvPr id="126" name="Line 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53" y="3323"/>
                    <a:ext cx="2" cy="45"/>
                  </a:xfrm>
                  <a:prstGeom prst="line">
                    <a:avLst/>
                  </a:prstGeom>
                  <a:grpFill/>
                  <a:ln w="12700">
                    <a:solidFill>
                      <a:srgbClr val="7030A0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0" hangingPunct="0">
                      <a:defRPr/>
                    </a:pPr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  <p:sp>
                <p:nvSpPr>
                  <p:cNvPr id="128" name="AutoShape 3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127" y="3283"/>
                    <a:ext cx="54" cy="63"/>
                  </a:xfrm>
                  <a:prstGeom prst="triangle">
                    <a:avLst>
                      <a:gd name="adj" fmla="val 50000"/>
                    </a:avLst>
                  </a:prstGeom>
                  <a:grpFill/>
                  <a:ln w="12700">
                    <a:solidFill>
                      <a:srgbClr val="7030A0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 sz="3200" b="1">
                      <a:solidFill>
                        <a:prstClr val="black"/>
                      </a:solidFill>
                      <a:latin typeface="ZapfDingbats" pitchFamily="82" charset="2"/>
                    </a:endParaRPr>
                  </a:p>
                </p:txBody>
              </p:sp>
            </p:grpSp>
            <p:sp>
              <p:nvSpPr>
                <p:cNvPr id="131" name="TextBox 130"/>
                <p:cNvSpPr txBox="1"/>
                <p:nvPr/>
              </p:nvSpPr>
              <p:spPr>
                <a:xfrm>
                  <a:off x="3397131" y="2460422"/>
                  <a:ext cx="420592" cy="22960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defRPr/>
                  </a:pPr>
                  <a:r>
                    <a:rPr lang="en-US" sz="1400" b="1" dirty="0">
                      <a:solidFill>
                        <a:srgbClr val="7030A0"/>
                      </a:solidFill>
                      <a:latin typeface="Calibri"/>
                    </a:rPr>
                    <a:t>Relay</a:t>
                  </a:r>
                </a:p>
              </p:txBody>
            </p:sp>
          </p:grpSp>
        </p:grpSp>
        <p:cxnSp>
          <p:nvCxnSpPr>
            <p:cNvPr id="136" name="Straight Connector 135"/>
            <p:cNvCxnSpPr>
              <a:stCxn id="128" idx="4"/>
              <a:endCxn id="21632" idx="2"/>
            </p:cNvCxnSpPr>
            <p:nvPr/>
          </p:nvCxnSpPr>
          <p:spPr>
            <a:xfrm rot="16200000" flipH="1">
              <a:off x="3698637" y="2235922"/>
              <a:ext cx="21317" cy="193193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21565" idx="1"/>
              <a:endCxn id="128" idx="3"/>
            </p:cNvCxnSpPr>
            <p:nvPr/>
          </p:nvCxnSpPr>
          <p:spPr>
            <a:xfrm rot="16200000" flipH="1" flipV="1">
              <a:off x="3474519" y="2195446"/>
              <a:ext cx="237351" cy="15478"/>
            </a:xfrm>
            <a:prstGeom prst="line">
              <a:avLst/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61"/>
          <p:cNvGrpSpPr>
            <a:grpSpLocks/>
          </p:cNvGrpSpPr>
          <p:nvPr/>
        </p:nvGrpSpPr>
        <p:grpSpPr bwMode="auto">
          <a:xfrm>
            <a:off x="3494089" y="3022600"/>
            <a:ext cx="1212111" cy="769938"/>
            <a:chOff x="4499565" y="3218558"/>
            <a:chExt cx="1211798" cy="769648"/>
          </a:xfrm>
        </p:grpSpPr>
        <p:grpSp>
          <p:nvGrpSpPr>
            <p:cNvPr id="38" name="Group 141"/>
            <p:cNvGrpSpPr>
              <a:grpSpLocks/>
            </p:cNvGrpSpPr>
            <p:nvPr/>
          </p:nvGrpSpPr>
          <p:grpSpPr bwMode="auto">
            <a:xfrm>
              <a:off x="5235687" y="3218558"/>
              <a:ext cx="144038" cy="237685"/>
              <a:chOff x="6989724" y="2896505"/>
              <a:chExt cx="144038" cy="237685"/>
            </a:xfrm>
          </p:grpSpPr>
          <p:sp>
            <p:nvSpPr>
              <p:cNvPr id="134" name="Rectangle 133"/>
              <p:cNvSpPr/>
              <p:nvPr/>
            </p:nvSpPr>
            <p:spPr bwMode="auto">
              <a:xfrm>
                <a:off x="6990012" y="3047261"/>
                <a:ext cx="144425" cy="87279"/>
              </a:xfrm>
              <a:prstGeom prst="rect">
                <a:avLst/>
              </a:prstGeom>
              <a:solidFill>
                <a:srgbClr val="CC66FF"/>
              </a:solidFill>
              <a:ln>
                <a:solidFill>
                  <a:srgbClr val="CC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32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" name="Group 31"/>
              <p:cNvGrpSpPr>
                <a:grpSpLocks/>
              </p:cNvGrpSpPr>
              <p:nvPr/>
            </p:nvGrpSpPr>
            <p:grpSpPr bwMode="auto">
              <a:xfrm>
                <a:off x="7020922" y="2896505"/>
                <a:ext cx="76892" cy="143241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40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141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CC66FF"/>
                </a:solidFill>
                <a:ln w="12700">
                  <a:solidFill>
                    <a:srgbClr val="CC66FF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</p:grpSp>
        </p:grpSp>
        <p:sp>
          <p:nvSpPr>
            <p:cNvPr id="139" name="TextBox 138"/>
            <p:cNvSpPr txBox="1"/>
            <p:nvPr/>
          </p:nvSpPr>
          <p:spPr>
            <a:xfrm>
              <a:off x="5223278" y="3467702"/>
              <a:ext cx="488085" cy="3076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400" b="1" dirty="0">
                  <a:solidFill>
                    <a:srgbClr val="CC66FF"/>
                  </a:solidFill>
                  <a:latin typeface="Calibri"/>
                </a:rPr>
                <a:t>DAS</a:t>
              </a:r>
            </a:p>
          </p:txBody>
        </p:sp>
        <p:grpSp>
          <p:nvGrpSpPr>
            <p:cNvPr id="40" name="Group 142"/>
            <p:cNvGrpSpPr>
              <a:grpSpLocks/>
            </p:cNvGrpSpPr>
            <p:nvPr/>
          </p:nvGrpSpPr>
          <p:grpSpPr bwMode="auto">
            <a:xfrm>
              <a:off x="5175302" y="3750521"/>
              <a:ext cx="144038" cy="237685"/>
              <a:chOff x="6989724" y="2896505"/>
              <a:chExt cx="144038" cy="237685"/>
            </a:xfrm>
          </p:grpSpPr>
          <p:sp>
            <p:nvSpPr>
              <p:cNvPr id="144" name="Rectangle 143"/>
              <p:cNvSpPr/>
              <p:nvPr/>
            </p:nvSpPr>
            <p:spPr bwMode="auto">
              <a:xfrm>
                <a:off x="6990088" y="3046910"/>
                <a:ext cx="144425" cy="87280"/>
              </a:xfrm>
              <a:prstGeom prst="rect">
                <a:avLst/>
              </a:prstGeom>
              <a:solidFill>
                <a:srgbClr val="CC66FF"/>
              </a:solidFill>
              <a:ln>
                <a:solidFill>
                  <a:srgbClr val="CC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32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Group 31"/>
              <p:cNvGrpSpPr>
                <a:grpSpLocks/>
              </p:cNvGrpSpPr>
              <p:nvPr/>
            </p:nvGrpSpPr>
            <p:grpSpPr bwMode="auto">
              <a:xfrm>
                <a:off x="7021302" y="2896467"/>
                <a:ext cx="76896" cy="143240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46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147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CC66FF"/>
                </a:solidFill>
                <a:ln w="12700">
                  <a:solidFill>
                    <a:srgbClr val="CC66FF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</p:grpSp>
        </p:grpSp>
        <p:grpSp>
          <p:nvGrpSpPr>
            <p:cNvPr id="42" name="Group 148"/>
            <p:cNvGrpSpPr>
              <a:grpSpLocks/>
            </p:cNvGrpSpPr>
            <p:nvPr/>
          </p:nvGrpSpPr>
          <p:grpSpPr bwMode="auto">
            <a:xfrm>
              <a:off x="4499565" y="3488853"/>
              <a:ext cx="144038" cy="237685"/>
              <a:chOff x="6989724" y="2896505"/>
              <a:chExt cx="144038" cy="237685"/>
            </a:xfrm>
          </p:grpSpPr>
          <p:sp>
            <p:nvSpPr>
              <p:cNvPr id="150" name="Rectangle 149"/>
              <p:cNvSpPr/>
              <p:nvPr/>
            </p:nvSpPr>
            <p:spPr bwMode="auto">
              <a:xfrm>
                <a:off x="6989724" y="3046739"/>
                <a:ext cx="144425" cy="87279"/>
              </a:xfrm>
              <a:prstGeom prst="rect">
                <a:avLst/>
              </a:prstGeom>
              <a:solidFill>
                <a:srgbClr val="CC66FF"/>
              </a:solidFill>
              <a:ln>
                <a:solidFill>
                  <a:srgbClr val="CC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32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3" name="Group 31"/>
              <p:cNvGrpSpPr>
                <a:grpSpLocks/>
              </p:cNvGrpSpPr>
              <p:nvPr/>
            </p:nvGrpSpPr>
            <p:grpSpPr bwMode="auto">
              <a:xfrm>
                <a:off x="7021302" y="2896467"/>
                <a:ext cx="76896" cy="143240"/>
                <a:chOff x="5127" y="3283"/>
                <a:chExt cx="54" cy="85"/>
              </a:xfrm>
              <a:solidFill>
                <a:srgbClr val="7030A0"/>
              </a:solidFill>
            </p:grpSpPr>
            <p:sp>
              <p:nvSpPr>
                <p:cNvPr id="154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153" y="3323"/>
                  <a:ext cx="2" cy="45"/>
                </a:xfrm>
                <a:prstGeom prst="line">
                  <a:avLst/>
                </a:prstGeom>
                <a:grpFill/>
                <a:ln w="12700">
                  <a:solidFill>
                    <a:srgbClr val="7030A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155" name="AutoShape 33"/>
                <p:cNvSpPr>
                  <a:spLocks noChangeArrowheads="1"/>
                </p:cNvSpPr>
                <p:nvPr/>
              </p:nvSpPr>
              <p:spPr bwMode="auto">
                <a:xfrm flipV="1">
                  <a:off x="5127" y="3283"/>
                  <a:ext cx="54" cy="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CC66FF"/>
                </a:solidFill>
                <a:ln w="12700">
                  <a:solidFill>
                    <a:srgbClr val="CC66FF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</p:grpSp>
        </p:grpSp>
        <p:sp>
          <p:nvSpPr>
            <p:cNvPr id="157" name="Freeform 156"/>
            <p:cNvSpPr/>
            <p:nvPr/>
          </p:nvSpPr>
          <p:spPr>
            <a:xfrm>
              <a:off x="5096311" y="3456593"/>
              <a:ext cx="206322" cy="161864"/>
            </a:xfrm>
            <a:custGeom>
              <a:avLst/>
              <a:gdLst>
                <a:gd name="connsiteX0" fmla="*/ 228121 w 228121"/>
                <a:gd name="connsiteY0" fmla="*/ 0 h 168694"/>
                <a:gd name="connsiteX1" fmla="*/ 136106 w 228121"/>
                <a:gd name="connsiteY1" fmla="*/ 51758 h 168694"/>
                <a:gd name="connsiteX2" fmla="*/ 136106 w 228121"/>
                <a:gd name="connsiteY2" fmla="*/ 51758 h 168694"/>
                <a:gd name="connsiteX3" fmla="*/ 101600 w 228121"/>
                <a:gd name="connsiteY3" fmla="*/ 115019 h 168694"/>
                <a:gd name="connsiteX4" fmla="*/ 15336 w 228121"/>
                <a:gd name="connsiteY4" fmla="*/ 161026 h 168694"/>
                <a:gd name="connsiteX5" fmla="*/ 9585 w 228121"/>
                <a:gd name="connsiteY5" fmla="*/ 161026 h 16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121" h="168694">
                  <a:moveTo>
                    <a:pt x="228121" y="0"/>
                  </a:moveTo>
                  <a:lnTo>
                    <a:pt x="136106" y="51758"/>
                  </a:lnTo>
                  <a:lnTo>
                    <a:pt x="136106" y="51758"/>
                  </a:lnTo>
                  <a:cubicBezTo>
                    <a:pt x="130355" y="62302"/>
                    <a:pt x="121728" y="96808"/>
                    <a:pt x="101600" y="115019"/>
                  </a:cubicBezTo>
                  <a:cubicBezTo>
                    <a:pt x="81472" y="133230"/>
                    <a:pt x="30672" y="153358"/>
                    <a:pt x="15336" y="161026"/>
                  </a:cubicBezTo>
                  <a:cubicBezTo>
                    <a:pt x="0" y="168694"/>
                    <a:pt x="4792" y="164860"/>
                    <a:pt x="9585" y="161026"/>
                  </a:cubicBezTo>
                </a:path>
              </a:pathLst>
            </a:custGeom>
            <a:noFill/>
            <a:ln>
              <a:solidFill>
                <a:srgbClr val="CC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black"/>
                </a:solidFill>
              </a:endParaRPr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4993150" y="3726367"/>
              <a:ext cx="168232" cy="204711"/>
            </a:xfrm>
            <a:custGeom>
              <a:avLst/>
              <a:gdLst>
                <a:gd name="connsiteX0" fmla="*/ 0 w 169012"/>
                <a:gd name="connsiteY0" fmla="*/ 0 h 203682"/>
                <a:gd name="connsiteX1" fmla="*/ 69338 w 169012"/>
                <a:gd name="connsiteY1" fmla="*/ 34670 h 203682"/>
                <a:gd name="connsiteX2" fmla="*/ 95340 w 169012"/>
                <a:gd name="connsiteY2" fmla="*/ 125676 h 203682"/>
                <a:gd name="connsiteX3" fmla="*/ 169012 w 169012"/>
                <a:gd name="connsiteY3" fmla="*/ 203682 h 20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12" h="203682">
                  <a:moveTo>
                    <a:pt x="0" y="0"/>
                  </a:moveTo>
                  <a:cubicBezTo>
                    <a:pt x="26724" y="6862"/>
                    <a:pt x="53448" y="13724"/>
                    <a:pt x="69338" y="34670"/>
                  </a:cubicBezTo>
                  <a:cubicBezTo>
                    <a:pt x="85228" y="55616"/>
                    <a:pt x="78728" y="97507"/>
                    <a:pt x="95340" y="125676"/>
                  </a:cubicBezTo>
                  <a:cubicBezTo>
                    <a:pt x="111952" y="153845"/>
                    <a:pt x="140482" y="178763"/>
                    <a:pt x="169012" y="203682"/>
                  </a:cubicBezTo>
                </a:path>
              </a:pathLst>
            </a:custGeom>
            <a:noFill/>
            <a:ln>
              <a:solidFill>
                <a:srgbClr val="CC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black"/>
                </a:solidFill>
              </a:endParaRPr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4655100" y="3626392"/>
              <a:ext cx="225367" cy="66650"/>
            </a:xfrm>
            <a:custGeom>
              <a:avLst/>
              <a:gdLst>
                <a:gd name="connsiteX0" fmla="*/ 0 w 225350"/>
                <a:gd name="connsiteY0" fmla="*/ 65727 h 65727"/>
                <a:gd name="connsiteX1" fmla="*/ 69339 w 225350"/>
                <a:gd name="connsiteY1" fmla="*/ 5056 h 65727"/>
                <a:gd name="connsiteX2" fmla="*/ 225350 w 225350"/>
                <a:gd name="connsiteY2" fmla="*/ 35392 h 6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350" h="65727">
                  <a:moveTo>
                    <a:pt x="0" y="65727"/>
                  </a:moveTo>
                  <a:cubicBezTo>
                    <a:pt x="15890" y="37919"/>
                    <a:pt x="31781" y="10112"/>
                    <a:pt x="69339" y="5056"/>
                  </a:cubicBezTo>
                  <a:cubicBezTo>
                    <a:pt x="106897" y="0"/>
                    <a:pt x="166123" y="17696"/>
                    <a:pt x="225350" y="35392"/>
                  </a:cubicBezTo>
                </a:path>
              </a:pathLst>
            </a:custGeom>
            <a:noFill/>
            <a:ln>
              <a:solidFill>
                <a:srgbClr val="CC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3200" b="1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173"/>
          <p:cNvGrpSpPr>
            <a:grpSpLocks/>
          </p:cNvGrpSpPr>
          <p:nvPr/>
        </p:nvGrpSpPr>
        <p:grpSpPr bwMode="auto">
          <a:xfrm>
            <a:off x="1466806" y="1741962"/>
            <a:ext cx="1809679" cy="1783507"/>
            <a:chOff x="2473194" y="1960098"/>
            <a:chExt cx="1809102" cy="1784382"/>
          </a:xfrm>
        </p:grpSpPr>
        <p:grpSp>
          <p:nvGrpSpPr>
            <p:cNvPr id="45" name="Group 156"/>
            <p:cNvGrpSpPr>
              <a:grpSpLocks/>
            </p:cNvGrpSpPr>
            <p:nvPr/>
          </p:nvGrpSpPr>
          <p:grpSpPr bwMode="auto">
            <a:xfrm>
              <a:off x="2688546" y="2034296"/>
              <a:ext cx="1030188" cy="1275187"/>
              <a:chOff x="3558747" y="2020056"/>
              <a:chExt cx="737233" cy="951744"/>
            </a:xfrm>
          </p:grpSpPr>
          <p:sp>
            <p:nvSpPr>
              <p:cNvPr id="21574" name="Line 44"/>
              <p:cNvSpPr>
                <a:spLocks noChangeShapeType="1"/>
              </p:cNvSpPr>
              <p:nvPr/>
            </p:nvSpPr>
            <p:spPr bwMode="auto">
              <a:xfrm flipV="1">
                <a:off x="3946730" y="2020056"/>
                <a:ext cx="349250" cy="450850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575" name="Line 45"/>
              <p:cNvSpPr>
                <a:spLocks noChangeShapeType="1"/>
              </p:cNvSpPr>
              <p:nvPr/>
            </p:nvSpPr>
            <p:spPr bwMode="auto">
              <a:xfrm flipH="1">
                <a:off x="3558747" y="2509006"/>
                <a:ext cx="392746" cy="462794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573" name="Line 43"/>
              <p:cNvSpPr>
                <a:spLocks noChangeShapeType="1"/>
              </p:cNvSpPr>
              <p:nvPr/>
            </p:nvSpPr>
            <p:spPr bwMode="auto">
              <a:xfrm>
                <a:off x="3641555" y="2259682"/>
                <a:ext cx="198455" cy="207142"/>
              </a:xfrm>
              <a:prstGeom prst="line">
                <a:avLst/>
              </a:prstGeom>
              <a:noFill/>
              <a:ln w="12700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grpSp>
          <p:nvGrpSpPr>
            <p:cNvPr id="46" name="Group 167"/>
            <p:cNvGrpSpPr>
              <a:grpSpLocks/>
            </p:cNvGrpSpPr>
            <p:nvPr/>
          </p:nvGrpSpPr>
          <p:grpSpPr bwMode="auto">
            <a:xfrm>
              <a:off x="2473194" y="1960098"/>
              <a:ext cx="1809102" cy="1784382"/>
              <a:chOff x="2473194" y="1960098"/>
              <a:chExt cx="1809102" cy="1784382"/>
            </a:xfrm>
          </p:grpSpPr>
          <p:grpSp>
            <p:nvGrpSpPr>
              <p:cNvPr id="47" name="Group 127"/>
              <p:cNvGrpSpPr>
                <a:grpSpLocks/>
              </p:cNvGrpSpPr>
              <p:nvPr/>
            </p:nvGrpSpPr>
            <p:grpSpPr bwMode="auto">
              <a:xfrm>
                <a:off x="2473194" y="1960098"/>
                <a:ext cx="1614510" cy="1784382"/>
                <a:chOff x="3447466" y="1721223"/>
                <a:chExt cx="1155390" cy="1332232"/>
              </a:xfrm>
            </p:grpSpPr>
            <p:sp>
              <p:nvSpPr>
                <p:cNvPr id="21571" name="Oval 47"/>
                <p:cNvSpPr>
                  <a:spLocks noChangeArrowheads="1"/>
                </p:cNvSpPr>
                <p:nvPr/>
              </p:nvSpPr>
              <p:spPr bwMode="auto">
                <a:xfrm rot="20337739">
                  <a:off x="3447466" y="1721223"/>
                  <a:ext cx="1155390" cy="354629"/>
                </a:xfrm>
                <a:prstGeom prst="ellipse">
                  <a:avLst/>
                </a:prstGeom>
                <a:noFill/>
                <a:ln w="28575">
                  <a:solidFill>
                    <a:srgbClr val="0033CC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  <p:sp>
              <p:nvSpPr>
                <p:cNvPr id="21572" name="Oval 47"/>
                <p:cNvSpPr>
                  <a:spLocks noChangeArrowheads="1"/>
                </p:cNvSpPr>
                <p:nvPr/>
              </p:nvSpPr>
              <p:spPr bwMode="auto">
                <a:xfrm rot="16943437">
                  <a:off x="3035211" y="2273724"/>
                  <a:ext cx="1204832" cy="354629"/>
                </a:xfrm>
                <a:prstGeom prst="ellipse">
                  <a:avLst/>
                </a:prstGeom>
                <a:noFill/>
                <a:ln w="28575">
                  <a:solidFill>
                    <a:srgbClr val="0033CC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</a:endParaRPr>
                </a:p>
              </p:txBody>
            </p:sp>
          </p:grpSp>
          <p:sp>
            <p:nvSpPr>
              <p:cNvPr id="21570" name="TextBox 162"/>
              <p:cNvSpPr txBox="1">
                <a:spLocks noChangeArrowheads="1"/>
              </p:cNvSpPr>
              <p:nvPr/>
            </p:nvSpPr>
            <p:spPr bwMode="auto">
              <a:xfrm>
                <a:off x="3544829" y="2231151"/>
                <a:ext cx="737467" cy="4865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r>
                  <a:rPr lang="en-US" sz="1600" b="1">
                    <a:solidFill>
                      <a:srgbClr val="0033CC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Coop </a:t>
                </a:r>
              </a:p>
              <a:p>
                <a:pPr algn="ctr" eaLnBrk="0" hangingPunct="0">
                  <a:lnSpc>
                    <a:spcPct val="80000"/>
                  </a:lnSpc>
                </a:pPr>
                <a:r>
                  <a:rPr lang="en-US" sz="1600" b="1">
                    <a:solidFill>
                      <a:srgbClr val="0033CC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MIMO</a:t>
                </a:r>
              </a:p>
            </p:txBody>
          </p:sp>
        </p:grpSp>
      </p:grpSp>
      <p:grpSp>
        <p:nvGrpSpPr>
          <p:cNvPr id="48" name="Group 174"/>
          <p:cNvGrpSpPr>
            <a:grpSpLocks/>
          </p:cNvGrpSpPr>
          <p:nvPr/>
        </p:nvGrpSpPr>
        <p:grpSpPr bwMode="auto">
          <a:xfrm>
            <a:off x="3176589" y="1839914"/>
            <a:ext cx="528637" cy="338137"/>
            <a:chOff x="4220080" y="3422125"/>
            <a:chExt cx="527962" cy="337924"/>
          </a:xfrm>
        </p:grpSpPr>
        <p:pic>
          <p:nvPicPr>
            <p:cNvPr id="21564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65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  <p:sp>
          <p:nvSpPr>
            <p:cNvPr id="21566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</p:grpSp>
      <p:grpSp>
        <p:nvGrpSpPr>
          <p:cNvPr id="49" name="Group 179"/>
          <p:cNvGrpSpPr>
            <a:grpSpLocks/>
          </p:cNvGrpSpPr>
          <p:nvPr/>
        </p:nvGrpSpPr>
        <p:grpSpPr bwMode="auto">
          <a:xfrm>
            <a:off x="3021014" y="3730625"/>
            <a:ext cx="528637" cy="338138"/>
            <a:chOff x="4220080" y="3422125"/>
            <a:chExt cx="527962" cy="337924"/>
          </a:xfrm>
        </p:grpSpPr>
        <p:pic>
          <p:nvPicPr>
            <p:cNvPr id="21561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62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  <p:sp>
          <p:nvSpPr>
            <p:cNvPr id="21563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</p:grpSp>
      <p:grpSp>
        <p:nvGrpSpPr>
          <p:cNvPr id="50" name="Group 183"/>
          <p:cNvGrpSpPr>
            <a:grpSpLocks/>
          </p:cNvGrpSpPr>
          <p:nvPr/>
        </p:nvGrpSpPr>
        <p:grpSpPr bwMode="auto">
          <a:xfrm>
            <a:off x="1930401" y="3595688"/>
            <a:ext cx="528638" cy="338137"/>
            <a:chOff x="4220080" y="3422125"/>
            <a:chExt cx="527962" cy="337924"/>
          </a:xfrm>
        </p:grpSpPr>
        <p:pic>
          <p:nvPicPr>
            <p:cNvPr id="21558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59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  <p:sp>
          <p:nvSpPr>
            <p:cNvPr id="21560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</p:grpSp>
      <p:grpSp>
        <p:nvGrpSpPr>
          <p:cNvPr id="52" name="Group 187"/>
          <p:cNvGrpSpPr>
            <a:grpSpLocks/>
          </p:cNvGrpSpPr>
          <p:nvPr/>
        </p:nvGrpSpPr>
        <p:grpSpPr bwMode="auto">
          <a:xfrm>
            <a:off x="847725" y="3157538"/>
            <a:ext cx="528638" cy="338137"/>
            <a:chOff x="4220080" y="3422125"/>
            <a:chExt cx="527962" cy="337924"/>
          </a:xfrm>
        </p:grpSpPr>
        <p:pic>
          <p:nvPicPr>
            <p:cNvPr id="21555" name="Picture 14" descr="C:\Program Files\Common Files\Microsoft Shared\Clipart\cagcat50\TN00332_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0080" y="3479508"/>
              <a:ext cx="527962" cy="280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56" name="Line 15"/>
            <p:cNvSpPr>
              <a:spLocks noChangeShapeType="1"/>
            </p:cNvSpPr>
            <p:nvPr/>
          </p:nvSpPr>
          <p:spPr bwMode="auto">
            <a:xfrm flipH="1">
              <a:off x="4623815" y="3422125"/>
              <a:ext cx="2218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  <p:sp>
          <p:nvSpPr>
            <p:cNvPr id="21557" name="Line 15"/>
            <p:cNvSpPr>
              <a:spLocks noChangeShapeType="1"/>
            </p:cNvSpPr>
            <p:nvPr/>
          </p:nvSpPr>
          <p:spPr bwMode="auto">
            <a:xfrm flipH="1">
              <a:off x="4563920" y="3422125"/>
              <a:ext cx="2219" cy="850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</p:grpSp>
      <p:sp>
        <p:nvSpPr>
          <p:cNvPr id="161" name="TextBox 160"/>
          <p:cNvSpPr txBox="1">
            <a:spLocks noChangeArrowheads="1"/>
          </p:cNvSpPr>
          <p:nvPr/>
        </p:nvSpPr>
        <p:spPr bwMode="auto">
          <a:xfrm>
            <a:off x="5262911" y="1628775"/>
            <a:ext cx="3523722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en-US" sz="2800" b="1" i="1" dirty="0">
                <a:solidFill>
                  <a:srgbClr val="0F6FC6"/>
                </a:solidFill>
                <a:latin typeface="Calibri"/>
              </a:rPr>
              <a:t>How should </a:t>
            </a:r>
            <a:r>
              <a:rPr lang="en-US" sz="2800" b="1" i="1" dirty="0" smtClean="0">
                <a:solidFill>
                  <a:srgbClr val="0F6FC6"/>
                </a:solidFill>
                <a:latin typeface="Calibri"/>
              </a:rPr>
              <a:t>wireless</a:t>
            </a:r>
            <a:endParaRPr lang="en-US" sz="2800" b="1" i="1" dirty="0">
              <a:solidFill>
                <a:srgbClr val="0F6FC6"/>
              </a:solidFill>
              <a:latin typeface="Calibri"/>
            </a:endParaRPr>
          </a:p>
          <a:p>
            <a:pPr eaLnBrk="0" hangingPunct="0">
              <a:lnSpc>
                <a:spcPct val="90000"/>
              </a:lnSpc>
              <a:defRPr/>
            </a:pPr>
            <a:r>
              <a:rPr lang="en-US" sz="2800" b="1" i="1" dirty="0">
                <a:solidFill>
                  <a:srgbClr val="0F6FC6"/>
                </a:solidFill>
                <a:latin typeface="Calibri"/>
              </a:rPr>
              <a:t>systems be redesigned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en-US" sz="2800" b="1" i="1" dirty="0">
                <a:solidFill>
                  <a:srgbClr val="0F6FC6"/>
                </a:solidFill>
                <a:latin typeface="Calibri"/>
              </a:rPr>
              <a:t>for minimum energy?</a:t>
            </a:r>
          </a:p>
        </p:txBody>
      </p:sp>
      <p:sp>
        <p:nvSpPr>
          <p:cNvPr id="162" name="TextBox 161"/>
          <p:cNvSpPr txBox="1">
            <a:spLocks noChangeArrowheads="1"/>
          </p:cNvSpPr>
          <p:nvPr/>
        </p:nvSpPr>
        <p:spPr bwMode="auto">
          <a:xfrm>
            <a:off x="4674784" y="3128963"/>
            <a:ext cx="4509825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spAutoFit/>
          </a:bodyPr>
          <a:lstStyle/>
          <a:p>
            <a:pPr algn="ctr" eaLnBrk="0" hangingPunct="0">
              <a:lnSpc>
                <a:spcPct val="90000"/>
              </a:lnSpc>
              <a:defRPr/>
            </a:pPr>
            <a:r>
              <a:rPr lang="en-US" sz="2800" b="1" i="1" dirty="0">
                <a:solidFill>
                  <a:srgbClr val="FF0000"/>
                </a:solidFill>
                <a:latin typeface="Calibri"/>
              </a:rPr>
              <a:t>Research indicates that</a:t>
            </a:r>
          </a:p>
          <a:p>
            <a:pPr algn="ctr" eaLnBrk="0" hangingPunct="0">
              <a:lnSpc>
                <a:spcPct val="90000"/>
              </a:lnSpc>
              <a:defRPr/>
            </a:pPr>
            <a:r>
              <a:rPr lang="en-US" sz="2800" b="1" i="1" dirty="0">
                <a:solidFill>
                  <a:srgbClr val="FF0000"/>
                </a:solidFill>
                <a:latin typeface="Calibri"/>
              </a:rPr>
              <a:t>significant savings is possible</a:t>
            </a:r>
          </a:p>
        </p:txBody>
      </p:sp>
      <p:grpSp>
        <p:nvGrpSpPr>
          <p:cNvPr id="53" name="Group 173"/>
          <p:cNvGrpSpPr>
            <a:grpSpLocks/>
          </p:cNvGrpSpPr>
          <p:nvPr/>
        </p:nvGrpSpPr>
        <p:grpSpPr bwMode="auto">
          <a:xfrm>
            <a:off x="2347914" y="2882900"/>
            <a:ext cx="1228725" cy="565150"/>
            <a:chOff x="2560638" y="2593478"/>
            <a:chExt cx="1228725" cy="565150"/>
          </a:xfrm>
        </p:grpSpPr>
        <p:grpSp>
          <p:nvGrpSpPr>
            <p:cNvPr id="54" name="Group 153"/>
            <p:cNvGrpSpPr>
              <a:grpSpLocks/>
            </p:cNvGrpSpPr>
            <p:nvPr/>
          </p:nvGrpSpPr>
          <p:grpSpPr bwMode="auto">
            <a:xfrm>
              <a:off x="2919413" y="2593478"/>
              <a:ext cx="671512" cy="312737"/>
              <a:chOff x="4235670" y="2751894"/>
              <a:chExt cx="671497" cy="312582"/>
            </a:xfrm>
          </p:grpSpPr>
          <p:sp>
            <p:nvSpPr>
              <p:cNvPr id="21545" name="Line 37"/>
              <p:cNvSpPr>
                <a:spLocks noChangeShapeType="1"/>
              </p:cNvSpPr>
              <p:nvPr/>
            </p:nvSpPr>
            <p:spPr bwMode="auto">
              <a:xfrm>
                <a:off x="4389654" y="2751894"/>
                <a:ext cx="517513" cy="30464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546" name="Line 37"/>
              <p:cNvSpPr>
                <a:spLocks noChangeShapeType="1"/>
              </p:cNvSpPr>
              <p:nvPr/>
            </p:nvSpPr>
            <p:spPr bwMode="auto">
              <a:xfrm flipH="1">
                <a:off x="4235670" y="2799495"/>
                <a:ext cx="33336" cy="19516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  <p:sp>
            <p:nvSpPr>
              <p:cNvPr id="21547" name="Line 37"/>
              <p:cNvSpPr>
                <a:spLocks noChangeShapeType="1"/>
              </p:cNvSpPr>
              <p:nvPr/>
            </p:nvSpPr>
            <p:spPr bwMode="auto">
              <a:xfrm>
                <a:off x="4270594" y="2947059"/>
                <a:ext cx="560374" cy="11741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</a:endParaRPr>
              </a:p>
            </p:txBody>
          </p:sp>
        </p:grpSp>
        <p:sp>
          <p:nvSpPr>
            <p:cNvPr id="21544" name="Oval 172"/>
            <p:cNvSpPr>
              <a:spLocks noChangeArrowheads="1"/>
            </p:cNvSpPr>
            <p:nvPr/>
          </p:nvSpPr>
          <p:spPr bwMode="auto">
            <a:xfrm>
              <a:off x="2560638" y="2817315"/>
              <a:ext cx="1228725" cy="341313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799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1775" y="1272949"/>
            <a:ext cx="2656114" cy="237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42" y="310752"/>
            <a:ext cx="8489401" cy="1143000"/>
          </a:xfrm>
        </p:spPr>
        <p:txBody>
          <a:bodyPr>
            <a:normAutofit/>
          </a:bodyPr>
          <a:lstStyle/>
          <a:p>
            <a:r>
              <a:rPr lang="en-US" sz="4800" dirty="0"/>
              <a:t>DAS to minimize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" y="1444902"/>
            <a:ext cx="8229600" cy="438912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Optimize distributed BS antenna location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Primal/dual optimization framework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Convex; standard solutions apply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For 4+ ports, one moves to the center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00CC00"/>
                </a:solidFill>
              </a:rPr>
              <a:t>Up to 23 dB power gain in downlink</a:t>
            </a:r>
          </a:p>
          <a:p>
            <a:pPr lvl="1">
              <a:lnSpc>
                <a:spcPct val="60000"/>
              </a:lnSpc>
            </a:pPr>
            <a:r>
              <a:rPr lang="en-US" sz="2800" b="1" dirty="0" smtClean="0">
                <a:solidFill>
                  <a:srgbClr val="00CC00"/>
                </a:solidFill>
                <a:latin typeface="+mj-lt"/>
              </a:rPr>
              <a:t>Gain higher when CSIT not available </a:t>
            </a:r>
          </a:p>
          <a:p>
            <a:pPr>
              <a:lnSpc>
                <a:spcPct val="80000"/>
              </a:lnSpc>
            </a:pP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348348" y="3910988"/>
            <a:ext cx="8461826" cy="2934398"/>
            <a:chOff x="348348" y="3810027"/>
            <a:chExt cx="8461826" cy="3120543"/>
          </a:xfrm>
        </p:grpSpPr>
        <p:pic>
          <p:nvPicPr>
            <p:cNvPr id="2160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2288" y="3996172"/>
              <a:ext cx="3947886" cy="2934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606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8348" y="3810027"/>
              <a:ext cx="4157966" cy="3091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500914" y="4775198"/>
              <a:ext cx="1304203" cy="5564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2800" b="1" dirty="0">
                  <a:solidFill>
                    <a:srgbClr val="6161FF"/>
                  </a:solidFill>
                  <a:latin typeface="Calibri"/>
                  <a:cs typeface="+mn-cs"/>
                </a:rPr>
                <a:t>3 Ports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86114" y="4085771"/>
              <a:ext cx="1304203" cy="5564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en-US" sz="2800" b="1" dirty="0">
                  <a:solidFill>
                    <a:srgbClr val="6161FF"/>
                  </a:solidFill>
                  <a:latin typeface="Calibri"/>
                  <a:cs typeface="+mn-cs"/>
                </a:rPr>
                <a:t>6 Ports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0758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228600"/>
            <a:ext cx="8162925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Energy-Constrained Radios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4475" y="1787525"/>
            <a:ext cx="8591550" cy="507047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Transmit energy minimized by sending bits very slowly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Leads to increased circuit energy </a:t>
            </a:r>
            <a:r>
              <a:rPr lang="en-US" sz="2400" dirty="0" smtClean="0"/>
              <a:t>consumption</a:t>
            </a:r>
          </a:p>
          <a:p>
            <a:pPr lvl="2">
              <a:lnSpc>
                <a:spcPct val="50000"/>
              </a:lnSpc>
            </a:pPr>
            <a:endParaRPr lang="en-US" sz="2400" dirty="0"/>
          </a:p>
          <a:p>
            <a:pPr lvl="2">
              <a:lnSpc>
                <a:spcPct val="2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Short-range networks must consider both transmit and processing/circuit energy.</a:t>
            </a:r>
          </a:p>
          <a:p>
            <a:pPr lvl="1"/>
            <a:r>
              <a:rPr lang="en-US" sz="2400" dirty="0"/>
              <a:t>Sophisticated encoding/decoding not always energy-efficient.</a:t>
            </a:r>
          </a:p>
          <a:p>
            <a:pPr lvl="1"/>
            <a:r>
              <a:rPr lang="en-US" sz="2400" dirty="0"/>
              <a:t>MIMO techniques not necessarily energy-efficient </a:t>
            </a:r>
          </a:p>
          <a:p>
            <a:pPr lvl="1"/>
            <a:r>
              <a:rPr lang="en-US" sz="2400" dirty="0"/>
              <a:t>Long transmission times not necessarily optimal</a:t>
            </a:r>
          </a:p>
          <a:p>
            <a:pPr lvl="1"/>
            <a:r>
              <a:rPr lang="en-US" sz="2400" dirty="0" err="1"/>
              <a:t>Multihop</a:t>
            </a:r>
            <a:r>
              <a:rPr lang="en-US" sz="2400" dirty="0"/>
              <a:t> routing not necessarily </a:t>
            </a:r>
            <a:r>
              <a:rPr lang="en-US" sz="2400" dirty="0" smtClean="0"/>
              <a:t>optimal</a:t>
            </a:r>
          </a:p>
          <a:p>
            <a:pPr lvl="2">
              <a:lnSpc>
                <a:spcPct val="50000"/>
              </a:lnSpc>
            </a:pPr>
            <a:endParaRPr lang="en-US" sz="2400" dirty="0" smtClean="0"/>
          </a:p>
          <a:p>
            <a:r>
              <a:rPr lang="en-US" sz="2800" dirty="0" smtClean="0"/>
              <a:t>Sub-Nyquist Sampling</a:t>
            </a:r>
            <a:endParaRPr lang="en-US" sz="2800" dirty="0"/>
          </a:p>
          <a:p>
            <a:pPr lvl="1">
              <a:lnSpc>
                <a:spcPct val="30000"/>
              </a:lnSpc>
              <a:buFont typeface="Wingdings" pitchFamily="2" charset="2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43812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1"/>
          <p:cNvSpPr>
            <a:spLocks noGrp="1"/>
          </p:cNvSpPr>
          <p:nvPr>
            <p:ph type="title"/>
          </p:nvPr>
        </p:nvSpPr>
        <p:spPr>
          <a:xfrm>
            <a:off x="288544" y="289052"/>
            <a:ext cx="8603211" cy="1143000"/>
          </a:xfrm>
        </p:spPr>
        <p:txBody>
          <a:bodyPr tIns="32146">
            <a:normAutofit/>
          </a:bodyPr>
          <a:lstStyle/>
          <a:p>
            <a:r>
              <a:rPr lang="en-US" sz="4400" dirty="0" smtClean="0"/>
              <a:t>Sub-</a:t>
            </a:r>
            <a:r>
              <a:rPr lang="en-US" sz="4400" dirty="0" err="1" smtClean="0"/>
              <a:t>Nyquist</a:t>
            </a:r>
            <a:r>
              <a:rPr lang="en-US" sz="4400" dirty="0" smtClean="0"/>
              <a:t> Sampled </a:t>
            </a:r>
            <a:r>
              <a:rPr lang="en-US" sz="4400" dirty="0"/>
              <a:t>Channels</a:t>
            </a:r>
          </a:p>
        </p:txBody>
      </p:sp>
      <p:sp>
        <p:nvSpPr>
          <p:cNvPr id="55" name="Rectangle 2"/>
          <p:cNvSpPr txBox="1">
            <a:spLocks/>
          </p:cNvSpPr>
          <p:nvPr/>
        </p:nvSpPr>
        <p:spPr>
          <a:xfrm>
            <a:off x="411279" y="2669117"/>
            <a:ext cx="8516854" cy="744396"/>
          </a:xfrm>
          <a:prstGeom prst="rect">
            <a:avLst/>
          </a:prstGeom>
        </p:spPr>
        <p:txBody>
          <a:bodyPr vert="horz" lIns="64288" tIns="32144" rIns="64288" bIns="32144">
            <a:normAutofit fontScale="850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F6FC6"/>
              </a:buClr>
            </a:pPr>
            <a:endParaRPr lang="en-US" b="1" dirty="0">
              <a:solidFill>
                <a:prstClr val="black"/>
              </a:solidFill>
              <a:latin typeface="cmb10"/>
            </a:endParaRPr>
          </a:p>
          <a:p>
            <a:pPr marL="0" indent="0">
              <a:buClr>
                <a:srgbClr val="0F6FC6"/>
              </a:buClr>
              <a:buFont typeface="Wingdings 2"/>
              <a:buNone/>
            </a:pPr>
            <a:r>
              <a:rPr lang="en-US" sz="2800" b="1" i="1" dirty="0" smtClean="0">
                <a:solidFill>
                  <a:srgbClr val="04617B"/>
                </a:solidFill>
                <a:latin typeface="cmb10"/>
              </a:rPr>
              <a:t>Wideband </a:t>
            </a:r>
            <a:r>
              <a:rPr lang="en-US" sz="2800" b="1" i="1" dirty="0">
                <a:solidFill>
                  <a:srgbClr val="04617B"/>
                </a:solidFill>
                <a:latin typeface="cmb10"/>
              </a:rPr>
              <a:t>systems </a:t>
            </a:r>
            <a:r>
              <a:rPr lang="en-US" sz="2800" b="1" i="1" dirty="0" smtClean="0">
                <a:solidFill>
                  <a:srgbClr val="04617B"/>
                </a:solidFill>
                <a:latin typeface="cmb10"/>
              </a:rPr>
              <a:t>may preclude </a:t>
            </a:r>
            <a:r>
              <a:rPr lang="en-US" sz="2800" b="1" i="1" dirty="0" err="1">
                <a:solidFill>
                  <a:srgbClr val="04617B"/>
                </a:solidFill>
                <a:latin typeface="cmb10"/>
              </a:rPr>
              <a:t>Nyquist</a:t>
            </a:r>
            <a:r>
              <a:rPr lang="en-US" sz="2800" b="1" i="1" dirty="0">
                <a:solidFill>
                  <a:srgbClr val="04617B"/>
                </a:solidFill>
                <a:latin typeface="cmb10"/>
              </a:rPr>
              <a:t>-rate sampling! </a:t>
            </a:r>
          </a:p>
          <a:p>
            <a:pPr marL="0" indent="0">
              <a:buClr>
                <a:srgbClr val="0F6FC6"/>
              </a:buClr>
              <a:buFont typeface="Wingdings 2"/>
              <a:buNone/>
            </a:pPr>
            <a:endParaRPr lang="en-US" b="1" dirty="0">
              <a:solidFill>
                <a:prstClr val="black"/>
              </a:solidFill>
              <a:latin typeface="cmb10"/>
            </a:endParaRPr>
          </a:p>
          <a:p>
            <a:pPr>
              <a:buClr>
                <a:srgbClr val="0F6FC6"/>
              </a:buClr>
            </a:pPr>
            <a:endParaRPr lang="en-US" b="1" dirty="0">
              <a:solidFill>
                <a:prstClr val="black"/>
              </a:solidFill>
              <a:latin typeface="cmb10"/>
            </a:endParaRPr>
          </a:p>
          <a:p>
            <a:pPr>
              <a:buClr>
                <a:srgbClr val="0F6FC6"/>
              </a:buClr>
            </a:pPr>
            <a:endParaRPr lang="en-US" sz="800" b="1" dirty="0">
              <a:solidFill>
                <a:prstClr val="black"/>
              </a:solidFill>
              <a:latin typeface="cmb10"/>
            </a:endParaRPr>
          </a:p>
          <a:p>
            <a:pPr>
              <a:buClr>
                <a:srgbClr val="0F6FC6"/>
              </a:buClr>
            </a:pPr>
            <a:endParaRPr lang="en-US" b="1" dirty="0">
              <a:solidFill>
                <a:prstClr val="black"/>
              </a:solidFill>
              <a:latin typeface="cmb1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43296" y="1468787"/>
            <a:ext cx="1076219" cy="1461940"/>
            <a:chOff x="10814620" y="2097575"/>
            <a:chExt cx="1530623" cy="2079205"/>
          </a:xfrm>
        </p:grpSpPr>
        <p:pic>
          <p:nvPicPr>
            <p:cNvPr id="54" name="Picture 53" descr="Shannon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98038" y="2097575"/>
              <a:ext cx="1196413" cy="1686942"/>
            </a:xfrm>
            <a:prstGeom prst="rect">
              <a:avLst/>
            </a:prstGeom>
          </p:spPr>
        </p:pic>
        <p:sp>
          <p:nvSpPr>
            <p:cNvPr id="56" name="Text Box 8"/>
            <p:cNvSpPr txBox="1">
              <a:spLocks noChangeArrowheads="1"/>
            </p:cNvSpPr>
            <p:nvPr/>
          </p:nvSpPr>
          <p:spPr bwMode="auto">
            <a:xfrm>
              <a:off x="10814620" y="3804712"/>
              <a:ext cx="1530623" cy="3720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ko-KR" sz="1100" b="1" dirty="0">
                  <a:solidFill>
                    <a:srgbClr val="010203"/>
                  </a:solidFill>
                  <a:latin typeface="cmb10"/>
                  <a:ea typeface="굴림" pitchFamily="34" charset="-127"/>
                  <a:cs typeface="+mn-cs"/>
                </a:rPr>
                <a:t>C. </a:t>
              </a:r>
              <a:r>
                <a:rPr lang="en-US" altLang="ko-KR" sz="1100" b="1" dirty="0" smtClean="0">
                  <a:solidFill>
                    <a:srgbClr val="010203"/>
                  </a:solidFill>
                  <a:latin typeface="cmb10"/>
                  <a:ea typeface="굴림" pitchFamily="34" charset="-127"/>
                  <a:cs typeface="+mn-cs"/>
                </a:rPr>
                <a:t>Shannon</a:t>
              </a:r>
              <a:endParaRPr lang="en-US" altLang="ko-KR" sz="1100" b="1" dirty="0">
                <a:solidFill>
                  <a:srgbClr val="010203"/>
                </a:solidFill>
                <a:latin typeface="cmb10"/>
                <a:ea typeface="굴림" pitchFamily="34" charset="-127"/>
                <a:cs typeface="+mn-cs"/>
              </a:endParaRPr>
            </a:p>
          </p:txBody>
        </p:sp>
      </p:grpSp>
      <p:sp>
        <p:nvSpPr>
          <p:cNvPr id="57" name="Rectangle 2"/>
          <p:cNvSpPr txBox="1">
            <a:spLocks/>
          </p:cNvSpPr>
          <p:nvPr/>
        </p:nvSpPr>
        <p:spPr>
          <a:xfrm>
            <a:off x="1460897" y="3280080"/>
            <a:ext cx="7772400" cy="1756264"/>
          </a:xfrm>
          <a:prstGeom prst="rect">
            <a:avLst/>
          </a:prstGeom>
        </p:spPr>
        <p:txBody>
          <a:bodyPr vert="horz" lIns="64288" tIns="32144" rIns="64288" bIns="32144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F6FC6"/>
              </a:buClr>
            </a:pPr>
            <a:endParaRPr lang="en-US" b="1" dirty="0">
              <a:solidFill>
                <a:prstClr val="black"/>
              </a:solidFill>
              <a:latin typeface="cmb10"/>
            </a:endParaRPr>
          </a:p>
          <a:p>
            <a:pPr marL="0" indent="0">
              <a:buClr>
                <a:srgbClr val="0F6FC6"/>
              </a:buClr>
              <a:buFont typeface="Wingdings 2"/>
              <a:buNone/>
            </a:pPr>
            <a:r>
              <a:rPr lang="en-US" sz="2500" b="1" dirty="0">
                <a:solidFill>
                  <a:prstClr val="black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Sub-</a:t>
            </a:r>
            <a:r>
              <a:rPr lang="en-US" sz="2500" b="1" dirty="0" err="1">
                <a:solidFill>
                  <a:prstClr val="black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Nyquist</a:t>
            </a:r>
            <a:r>
              <a:rPr lang="en-US" sz="2500" b="1" dirty="0">
                <a:solidFill>
                  <a:prstClr val="black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 sampling well explored in signal processing</a:t>
            </a:r>
          </a:p>
          <a:p>
            <a:pPr lvl="2">
              <a:buClr>
                <a:srgbClr val="0F6FC6">
                  <a:tint val="60000"/>
                </a:srgbClr>
              </a:buClr>
            </a:pPr>
            <a:r>
              <a:rPr lang="en-US" sz="2200" b="1" dirty="0">
                <a:solidFill>
                  <a:prstClr val="black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200" b="1" i="1" dirty="0">
                <a:solidFill>
                  <a:prstClr val="black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Landau-rate sampling,  compressed sensing,  etc.</a:t>
            </a:r>
          </a:p>
          <a:p>
            <a:pPr lvl="2">
              <a:buClr>
                <a:srgbClr val="0F6FC6">
                  <a:tint val="60000"/>
                </a:srgbClr>
              </a:buClr>
            </a:pPr>
            <a:r>
              <a:rPr lang="en-US" sz="2200" b="1" i="1" dirty="0">
                <a:solidFill>
                  <a:prstClr val="black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 Performance metric:  MSE</a:t>
            </a:r>
          </a:p>
          <a:p>
            <a:pPr>
              <a:buClr>
                <a:srgbClr val="0F6FC6"/>
              </a:buClr>
            </a:pPr>
            <a:endParaRPr lang="en-US" b="1" dirty="0">
              <a:solidFill>
                <a:prstClr val="black"/>
              </a:solidFill>
              <a:latin typeface="cmb10"/>
            </a:endParaRPr>
          </a:p>
          <a:p>
            <a:pPr>
              <a:buClr>
                <a:srgbClr val="0F6FC6"/>
              </a:buClr>
            </a:pPr>
            <a:endParaRPr lang="en-US" b="1" dirty="0">
              <a:solidFill>
                <a:prstClr val="black"/>
              </a:solidFill>
              <a:latin typeface="cmb10"/>
            </a:endParaRPr>
          </a:p>
          <a:p>
            <a:pPr>
              <a:buClr>
                <a:srgbClr val="0F6FC6"/>
              </a:buClr>
            </a:pPr>
            <a:endParaRPr lang="en-US" sz="800" b="1" dirty="0">
              <a:solidFill>
                <a:prstClr val="black"/>
              </a:solidFill>
              <a:latin typeface="cmb10"/>
            </a:endParaRPr>
          </a:p>
          <a:p>
            <a:pPr>
              <a:buClr>
                <a:srgbClr val="0F6FC6"/>
              </a:buClr>
            </a:pPr>
            <a:endParaRPr lang="en-US" b="1" dirty="0">
              <a:solidFill>
                <a:prstClr val="black"/>
              </a:solidFill>
              <a:latin typeface="cmb1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32172" y="3750472"/>
            <a:ext cx="1078488" cy="1623575"/>
            <a:chOff x="6854574" y="3429000"/>
            <a:chExt cx="1533850" cy="2309084"/>
          </a:xfrm>
        </p:grpSpPr>
        <p:pic>
          <p:nvPicPr>
            <p:cNvPr id="59" name="Picture 58" descr="Nyquist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8264" y="3429000"/>
              <a:ext cx="1440160" cy="1937015"/>
            </a:xfrm>
            <a:prstGeom prst="rect">
              <a:avLst/>
            </a:prstGeom>
          </p:spPr>
        </p:pic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6854574" y="5366016"/>
              <a:ext cx="1497516" cy="3720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ko-KR" sz="1100" b="1" dirty="0">
                  <a:solidFill>
                    <a:srgbClr val="04617B"/>
                  </a:solidFill>
                  <a:latin typeface="cmb10"/>
                  <a:ea typeface="굴림" pitchFamily="34" charset="-127"/>
                  <a:cs typeface="+mn-cs"/>
                </a:rPr>
                <a:t>H. </a:t>
              </a:r>
              <a:r>
                <a:rPr lang="en-US" altLang="ko-KR" sz="1100" b="1" dirty="0" err="1">
                  <a:solidFill>
                    <a:srgbClr val="04617B"/>
                  </a:solidFill>
                  <a:latin typeface="cmb10"/>
                  <a:ea typeface="굴림" pitchFamily="34" charset="-127"/>
                  <a:cs typeface="+mn-cs"/>
                </a:rPr>
                <a:t>Nyquist</a:t>
              </a:r>
              <a:endParaRPr lang="en-US" altLang="ko-KR" sz="1100" b="1" dirty="0">
                <a:solidFill>
                  <a:srgbClr val="04617B"/>
                </a:solidFill>
                <a:latin typeface="cmb10"/>
                <a:ea typeface="굴림" pitchFamily="34" charset="-127"/>
                <a:cs typeface="+mn-cs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3641" y="1700069"/>
            <a:ext cx="6911579" cy="1114530"/>
            <a:chOff x="1168399" y="2079826"/>
            <a:chExt cx="11094617" cy="1789068"/>
          </a:xfrm>
        </p:grpSpPr>
        <p:grpSp>
          <p:nvGrpSpPr>
            <p:cNvPr id="65" name="Group 64"/>
            <p:cNvGrpSpPr/>
            <p:nvPr/>
          </p:nvGrpSpPr>
          <p:grpSpPr>
            <a:xfrm>
              <a:off x="1168399" y="2079826"/>
              <a:ext cx="11094617" cy="1789068"/>
              <a:chOff x="417001" y="2944093"/>
              <a:chExt cx="8367467" cy="1349301"/>
            </a:xfrm>
          </p:grpSpPr>
          <p:cxnSp>
            <p:nvCxnSpPr>
              <p:cNvPr id="67" name="Straight Arrow Connector 66"/>
              <p:cNvCxnSpPr/>
              <p:nvPr/>
            </p:nvCxnSpPr>
            <p:spPr>
              <a:xfrm>
                <a:off x="2999818" y="3717751"/>
                <a:ext cx="648072" cy="1588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angle 67"/>
              <p:cNvSpPr/>
              <p:nvPr/>
            </p:nvSpPr>
            <p:spPr>
              <a:xfrm>
                <a:off x="3647890" y="3429720"/>
                <a:ext cx="1104130" cy="576064"/>
              </a:xfrm>
              <a:prstGeom prst="rect">
                <a:avLst/>
              </a:prstGeom>
              <a:noFill/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7" tIns="45719" rIns="91437" bIns="45719" rtlCol="0" anchor="ctr"/>
              <a:lstStyle>
                <a:defPPr>
                  <a:defRPr lang="zh-CN"/>
                </a:defPPr>
                <a:lvl1pPr marL="0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5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0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5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4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26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1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96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8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69" name="Picture 68" descr="TP_tmp.emf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57069" y="4039816"/>
                <a:ext cx="53999" cy="53999"/>
              </a:xfrm>
              <a:prstGeom prst="rect">
                <a:avLst/>
              </a:prstGeom>
            </p:spPr>
          </p:pic>
          <p:pic>
            <p:nvPicPr>
              <p:cNvPr id="70" name="Object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816288" y="3501231"/>
                <a:ext cx="812800" cy="419100"/>
              </a:xfrm>
              <a:prstGeom prst="rect">
                <a:avLst/>
              </a:prstGeom>
              <a:noFill/>
            </p:spPr>
          </p:pic>
          <p:cxnSp>
            <p:nvCxnSpPr>
              <p:cNvPr id="71" name="Straight Arrow Connector 70"/>
              <p:cNvCxnSpPr/>
              <p:nvPr/>
            </p:nvCxnSpPr>
            <p:spPr>
              <a:xfrm>
                <a:off x="4752020" y="3717751"/>
                <a:ext cx="432048" cy="1588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lowchart: Or 36"/>
              <p:cNvSpPr/>
              <p:nvPr/>
            </p:nvSpPr>
            <p:spPr>
              <a:xfrm>
                <a:off x="5184068" y="3501727"/>
                <a:ext cx="432048" cy="432048"/>
              </a:xfrm>
              <a:prstGeom prst="flowChartOr">
                <a:avLst/>
              </a:prstGeom>
              <a:noFill/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7" tIns="45719" rIns="91437" bIns="45719" rtlCol="0" anchor="ctr"/>
              <a:lstStyle>
                <a:defPPr>
                  <a:defRPr lang="zh-CN"/>
                </a:defPPr>
                <a:lvl1pPr marL="0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5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0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5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4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26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1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96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8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 rot="16200000" flipH="1">
                <a:off x="5151463" y="3246301"/>
                <a:ext cx="505644" cy="8384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Object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529254" y="2944093"/>
                <a:ext cx="634688" cy="327902"/>
              </a:xfrm>
              <a:prstGeom prst="rect">
                <a:avLst/>
              </a:prstGeom>
              <a:noFill/>
            </p:spPr>
          </p:pic>
          <p:pic>
            <p:nvPicPr>
              <p:cNvPr id="75" name="Object 4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025713" y="3874294"/>
                <a:ext cx="574675" cy="419100"/>
              </a:xfrm>
              <a:prstGeom prst="rect">
                <a:avLst/>
              </a:prstGeom>
              <a:noFill/>
            </p:spPr>
          </p:pic>
          <p:cxnSp>
            <p:nvCxnSpPr>
              <p:cNvPr id="76" name="Straight Arrow Connector 75"/>
              <p:cNvCxnSpPr/>
              <p:nvPr/>
            </p:nvCxnSpPr>
            <p:spPr>
              <a:xfrm>
                <a:off x="5652628" y="3717751"/>
                <a:ext cx="539552" cy="1588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7" name="Object 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616513" y="3847306"/>
                <a:ext cx="576263" cy="398463"/>
              </a:xfrm>
              <a:prstGeom prst="rect">
                <a:avLst/>
              </a:prstGeom>
              <a:noFill/>
            </p:spPr>
          </p:pic>
          <p:sp>
            <p:nvSpPr>
              <p:cNvPr id="78" name="TextBox 22"/>
              <p:cNvSpPr txBox="1"/>
              <p:nvPr/>
            </p:nvSpPr>
            <p:spPr>
              <a:xfrm>
                <a:off x="3167844" y="2987784"/>
                <a:ext cx="1944216" cy="39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5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0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5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4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26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1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96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8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5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Analog Channel</a:t>
                </a:r>
                <a:endParaRPr lang="zh-CN" altLang="en-US" sz="15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192180" y="3429124"/>
                <a:ext cx="1104130" cy="576064"/>
              </a:xfrm>
              <a:prstGeom prst="rect">
                <a:avLst/>
              </a:prstGeom>
              <a:noFill/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7" tIns="45719" rIns="91437" bIns="45719" rtlCol="0" anchor="ctr"/>
              <a:lstStyle>
                <a:defPPr>
                  <a:defRPr lang="zh-CN"/>
                </a:defPPr>
                <a:lvl1pPr marL="0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5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0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5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4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26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1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96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8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799692" y="3429124"/>
                <a:ext cx="1176138" cy="576064"/>
              </a:xfrm>
              <a:prstGeom prst="rect">
                <a:avLst/>
              </a:prstGeom>
              <a:noFill/>
              <a:ln w="254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7" tIns="45719" rIns="91437" bIns="45719" rtlCol="0" anchor="ctr"/>
              <a:lstStyle>
                <a:defPPr>
                  <a:defRPr lang="zh-CN"/>
                </a:defPPr>
                <a:lvl1pPr marL="0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5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0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5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4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26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1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96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81" algn="l" defTabSz="91437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TextBox 27"/>
              <p:cNvSpPr txBox="1"/>
              <p:nvPr/>
            </p:nvSpPr>
            <p:spPr>
              <a:xfrm>
                <a:off x="1980474" y="3533070"/>
                <a:ext cx="1080120" cy="39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5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0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5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4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26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1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96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8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5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Encoder</a:t>
                </a:r>
                <a:endParaRPr lang="zh-CN" altLang="en-US" sz="15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>
                <a:off x="1439652" y="3717156"/>
                <a:ext cx="360040" cy="1588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29"/>
              <p:cNvSpPr txBox="1"/>
              <p:nvPr/>
            </p:nvSpPr>
            <p:spPr>
              <a:xfrm>
                <a:off x="417001" y="3501870"/>
                <a:ext cx="1152128" cy="39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5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0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5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4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26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1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96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8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500" b="1" dirty="0">
                    <a:solidFill>
                      <a:srgbClr val="04617B"/>
                    </a:solidFill>
                    <a:latin typeface="Times New Roman" pitchFamily="18" charset="0"/>
                    <a:cs typeface="Times New Roman" pitchFamily="18" charset="0"/>
                  </a:rPr>
                  <a:t>Message</a:t>
                </a:r>
                <a:endParaRPr lang="zh-CN" altLang="en-US" sz="1500" b="1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TextBox 30"/>
              <p:cNvSpPr txBox="1"/>
              <p:nvPr/>
            </p:nvSpPr>
            <p:spPr>
              <a:xfrm>
                <a:off x="7632340" y="3501132"/>
                <a:ext cx="1152128" cy="39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5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0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5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4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26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1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96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81" algn="l" defTabSz="91437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5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Message</a:t>
                </a:r>
                <a:endParaRPr lang="zh-CN" altLang="en-US" sz="15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5" name="Straight Arrow Connector 84"/>
              <p:cNvCxnSpPr/>
              <p:nvPr/>
            </p:nvCxnSpPr>
            <p:spPr>
              <a:xfrm>
                <a:off x="7296310" y="3717156"/>
                <a:ext cx="360040" cy="1588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22"/>
            <p:cNvSpPr txBox="1"/>
            <p:nvPr/>
          </p:nvSpPr>
          <p:spPr>
            <a:xfrm>
              <a:off x="8864599" y="2895600"/>
              <a:ext cx="1358681" cy="88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41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11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81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Decoder</a:t>
              </a:r>
              <a:endParaRPr lang="zh-CN" altLang="en-US" sz="1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4" name="Rectangle 2"/>
          <p:cNvSpPr txBox="1">
            <a:spLocks/>
          </p:cNvSpPr>
          <p:nvPr/>
        </p:nvSpPr>
        <p:spPr>
          <a:xfrm>
            <a:off x="717392" y="5445125"/>
            <a:ext cx="7862290" cy="1025316"/>
          </a:xfrm>
          <a:prstGeom prst="rect">
            <a:avLst/>
          </a:prstGeom>
          <a:ln>
            <a:solidFill>
              <a:srgbClr val="333399"/>
            </a:solidFill>
          </a:ln>
        </p:spPr>
        <p:txBody>
          <a:bodyPr vert="horz" lIns="64288" tIns="32144" rIns="64288" bIns="32144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F6FC6"/>
              </a:buClr>
              <a:buFont typeface="Wingdings 2"/>
              <a:buNone/>
            </a:pPr>
            <a:r>
              <a:rPr lang="en-US" sz="2700" b="1" i="1" dirty="0" smtClean="0">
                <a:solidFill>
                  <a:srgbClr val="0070C0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We </a:t>
            </a:r>
            <a:r>
              <a:rPr lang="en-US" sz="2700" b="1" i="1" dirty="0">
                <a:solidFill>
                  <a:srgbClr val="0070C0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ask: what is the </a:t>
            </a:r>
            <a:r>
              <a:rPr lang="en-US" sz="2700" b="1" i="1" dirty="0">
                <a:solidFill>
                  <a:srgbClr val="FF0000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capacity-achieving</a:t>
            </a:r>
            <a:r>
              <a:rPr lang="en-US" sz="2700" b="1" i="1" dirty="0">
                <a:solidFill>
                  <a:srgbClr val="A5C249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700" b="1" i="1" dirty="0">
                <a:solidFill>
                  <a:srgbClr val="0070C0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sub-</a:t>
            </a:r>
            <a:r>
              <a:rPr lang="en-US" sz="2700" b="1" i="1" dirty="0" err="1">
                <a:solidFill>
                  <a:srgbClr val="0070C0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Nyquist</a:t>
            </a:r>
            <a:r>
              <a:rPr lang="en-US" sz="2700" b="1" i="1" dirty="0">
                <a:solidFill>
                  <a:srgbClr val="0070C0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</a:rPr>
              <a:t> sampler and communication design</a:t>
            </a:r>
            <a:endParaRPr lang="en-US" sz="2100" b="1" dirty="0">
              <a:solidFill>
                <a:srgbClr val="0070C0"/>
              </a:solidFill>
              <a:latin typeface="cmb1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01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406"/>
            <a:ext cx="848184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Capacity and Sub-</a:t>
            </a:r>
            <a:r>
              <a:rPr lang="en-US" dirty="0" err="1" smtClean="0"/>
              <a:t>Nyquist</a:t>
            </a:r>
            <a:r>
              <a:rPr lang="en-US" dirty="0" smtClean="0"/>
              <a:t> Sampling</a:t>
            </a:r>
            <a:endParaRPr lang="en-US" dirty="0"/>
          </a:p>
        </p:txBody>
      </p:sp>
      <p:sp>
        <p:nvSpPr>
          <p:cNvPr id="3" name="Rectangle 2"/>
          <p:cNvSpPr txBox="1">
            <a:spLocks/>
          </p:cNvSpPr>
          <p:nvPr/>
        </p:nvSpPr>
        <p:spPr>
          <a:xfrm>
            <a:off x="760710" y="967613"/>
            <a:ext cx="7772400" cy="959851"/>
          </a:xfrm>
          <a:prstGeom prst="rect">
            <a:avLst/>
          </a:prstGeom>
        </p:spPr>
        <p:txBody>
          <a:bodyPr vert="horz" lIns="64288" tIns="32144" rIns="64288" bIns="32144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6796EB"/>
              </a:buClr>
            </a:pPr>
            <a:endParaRPr lang="en-US" dirty="0">
              <a:solidFill>
                <a:srgbClr val="5F7BAE"/>
              </a:solidFill>
              <a:latin typeface="cmb10"/>
              <a:sym typeface="Palatino" charset="0"/>
            </a:endParaRPr>
          </a:p>
          <a:p>
            <a:pPr>
              <a:buClr>
                <a:srgbClr val="6796EB"/>
              </a:buClr>
            </a:pPr>
            <a:r>
              <a:rPr lang="en-US" dirty="0">
                <a:solidFill>
                  <a:srgbClr val="5F7BAE"/>
                </a:solidFill>
                <a:latin typeface="cmb10"/>
                <a:sym typeface="Palatino" charset="0"/>
              </a:rPr>
              <a:t>  </a:t>
            </a:r>
            <a:r>
              <a:rPr lang="en-US" sz="2200" dirty="0">
                <a:solidFill>
                  <a:srgbClr val="2D2D8A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  <a:sym typeface="Palatino" charset="0"/>
              </a:rPr>
              <a:t>Consider linear time-invariant sub-sampled channels</a:t>
            </a:r>
            <a:endParaRPr lang="en-US" sz="2200" i="1" dirty="0">
              <a:solidFill>
                <a:srgbClr val="2D2D8A"/>
              </a:solidFill>
              <a:latin typeface="cmb10"/>
              <a:ea typeface="MS PGothic" panose="020B0600070205080204" pitchFamily="34" charset="-128"/>
              <a:cs typeface="Arial" panose="020B0604020202020204" pitchFamily="34" charset="0"/>
              <a:sym typeface="Palatino" charset="0"/>
            </a:endParaRPr>
          </a:p>
          <a:p>
            <a:pPr>
              <a:buClr>
                <a:srgbClr val="6796EB"/>
              </a:buClr>
            </a:pPr>
            <a:endParaRPr lang="en-US" dirty="0">
              <a:solidFill>
                <a:srgbClr val="5F7BAE"/>
              </a:solidFill>
              <a:latin typeface="cmb10"/>
              <a:sym typeface="Palatino" charset="0"/>
            </a:endParaRPr>
          </a:p>
          <a:p>
            <a:pPr>
              <a:buClr>
                <a:srgbClr val="6796EB"/>
              </a:buClr>
            </a:pPr>
            <a:endParaRPr lang="en-US" dirty="0">
              <a:solidFill>
                <a:srgbClr val="5F7BAE"/>
              </a:solidFill>
              <a:latin typeface="cmb10"/>
              <a:sym typeface="Palatino" charset="0"/>
            </a:endParaRPr>
          </a:p>
          <a:p>
            <a:pPr>
              <a:buClr>
                <a:srgbClr val="6796EB"/>
              </a:buClr>
            </a:pPr>
            <a:endParaRPr lang="en-US" sz="800" dirty="0">
              <a:solidFill>
                <a:srgbClr val="5F7BAE"/>
              </a:solidFill>
              <a:latin typeface="cmb10"/>
              <a:sym typeface="Palatino" charset="0"/>
            </a:endParaRPr>
          </a:p>
          <a:p>
            <a:pPr>
              <a:buClr>
                <a:srgbClr val="6796EB"/>
              </a:buClr>
            </a:pPr>
            <a:endParaRPr lang="en-US" dirty="0">
              <a:solidFill>
                <a:srgbClr val="5F7BAE"/>
              </a:solidFill>
              <a:latin typeface="cmb10"/>
              <a:sym typeface="Palatino" charset="0"/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660798" y="2789269"/>
            <a:ext cx="8251031" cy="4032219"/>
          </a:xfrm>
          <a:prstGeom prst="rect">
            <a:avLst/>
          </a:prstGeom>
        </p:spPr>
        <p:txBody>
          <a:bodyPr vert="horz" lIns="64288" tIns="32144" rIns="64288" bIns="32144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6796EB"/>
              </a:buClr>
            </a:pPr>
            <a:endParaRPr lang="en-US" dirty="0">
              <a:solidFill>
                <a:srgbClr val="5F7BAE"/>
              </a:solidFill>
              <a:latin typeface="cmb10"/>
              <a:sym typeface="Palatino" charset="0"/>
            </a:endParaRPr>
          </a:p>
          <a:p>
            <a:pPr>
              <a:buClr>
                <a:srgbClr val="6796EB"/>
              </a:buClr>
            </a:pPr>
            <a:r>
              <a:rPr lang="en-US" dirty="0">
                <a:solidFill>
                  <a:srgbClr val="000000"/>
                </a:solidFill>
                <a:latin typeface="cmb10"/>
                <a:sym typeface="Palatino" charset="0"/>
              </a:rPr>
              <a:t>  </a:t>
            </a:r>
            <a:r>
              <a:rPr lang="en-US" sz="2200" dirty="0">
                <a:solidFill>
                  <a:srgbClr val="000000"/>
                </a:solidFill>
                <a:latin typeface="cmb10"/>
                <a:sym typeface="Palatino" charset="0"/>
              </a:rPr>
              <a:t>Theorem: </a:t>
            </a:r>
            <a:r>
              <a:rPr lang="en-US" sz="2200" dirty="0">
                <a:solidFill>
                  <a:srgbClr val="2D2D8A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  <a:sym typeface="Palatino" charset="0"/>
              </a:rPr>
              <a:t>Capacity-achieving sampler</a:t>
            </a:r>
          </a:p>
          <a:p>
            <a:pPr>
              <a:buClr>
                <a:srgbClr val="6796EB"/>
              </a:buClr>
            </a:pPr>
            <a:endParaRPr lang="en-US" sz="2500" dirty="0">
              <a:solidFill>
                <a:srgbClr val="2D2D8A"/>
              </a:solidFill>
              <a:latin typeface="cmb10"/>
              <a:ea typeface="MS PGothic" panose="020B0600070205080204" pitchFamily="34" charset="-128"/>
              <a:cs typeface="Arial" panose="020B0604020202020204" pitchFamily="34" charset="0"/>
              <a:sym typeface="Palatino" charset="0"/>
            </a:endParaRPr>
          </a:p>
          <a:p>
            <a:pPr lvl="1">
              <a:buClr>
                <a:srgbClr val="6796EB"/>
              </a:buClr>
            </a:pPr>
            <a:endParaRPr lang="en-US" sz="2300" dirty="0">
              <a:solidFill>
                <a:srgbClr val="2D2D8A"/>
              </a:solidFill>
              <a:latin typeface="cmb10"/>
              <a:ea typeface="MS PGothic" panose="020B0600070205080204" pitchFamily="34" charset="-128"/>
              <a:cs typeface="Arial" panose="020B0604020202020204" pitchFamily="34" charset="0"/>
              <a:sym typeface="Palatino" charset="0"/>
            </a:endParaRPr>
          </a:p>
          <a:p>
            <a:pPr>
              <a:buClr>
                <a:srgbClr val="6796EB"/>
              </a:buClr>
            </a:pPr>
            <a:endParaRPr lang="en-US" sz="2500" dirty="0">
              <a:solidFill>
                <a:srgbClr val="2D2D8A"/>
              </a:solidFill>
              <a:latin typeface="cmb10"/>
              <a:ea typeface="MS PGothic" panose="020B0600070205080204" pitchFamily="34" charset="-128"/>
              <a:cs typeface="Arial" panose="020B0604020202020204" pitchFamily="34" charset="0"/>
              <a:sym typeface="Palatino" charset="0"/>
            </a:endParaRPr>
          </a:p>
          <a:p>
            <a:pPr marL="0" indent="0">
              <a:buClr>
                <a:srgbClr val="6796EB"/>
              </a:buClr>
              <a:buFont typeface="Wingdings 2"/>
              <a:buNone/>
            </a:pPr>
            <a:endParaRPr lang="en-US" sz="2500" dirty="0">
              <a:solidFill>
                <a:srgbClr val="2D2D8A"/>
              </a:solidFill>
              <a:latin typeface="cmb10"/>
              <a:ea typeface="MS PGothic" panose="020B0600070205080204" pitchFamily="34" charset="-128"/>
              <a:cs typeface="Arial" panose="020B0604020202020204" pitchFamily="34" charset="0"/>
              <a:sym typeface="Palatino" charset="0"/>
            </a:endParaRPr>
          </a:p>
          <a:p>
            <a:pPr marL="0" indent="0">
              <a:buClr>
                <a:srgbClr val="6796EB"/>
              </a:buClr>
              <a:buFont typeface="Wingdings 2"/>
              <a:buNone/>
            </a:pPr>
            <a:endParaRPr lang="en-US" sz="2500" dirty="0">
              <a:solidFill>
                <a:srgbClr val="2D2D8A"/>
              </a:solidFill>
              <a:latin typeface="cmb10"/>
              <a:ea typeface="MS PGothic" panose="020B0600070205080204" pitchFamily="34" charset="-128"/>
              <a:cs typeface="Arial" panose="020B0604020202020204" pitchFamily="34" charset="0"/>
              <a:sym typeface="Palatino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18047" y="1956434"/>
            <a:ext cx="6161484" cy="1080641"/>
            <a:chOff x="2159000" y="2743200"/>
            <a:chExt cx="8763000" cy="1536912"/>
          </a:xfrm>
        </p:grpSpPr>
        <p:sp>
          <p:nvSpPr>
            <p:cNvPr id="6" name="TextBox 22"/>
            <p:cNvSpPr txBox="1"/>
            <p:nvPr/>
          </p:nvSpPr>
          <p:spPr bwMode="auto">
            <a:xfrm>
              <a:off x="6350000" y="2819400"/>
              <a:ext cx="1981200" cy="481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0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5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41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2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11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96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81" algn="l" defTabSz="91437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rgbClr val="2D2D8A"/>
                  </a:solidFill>
                  <a:latin typeface="cmb10"/>
                  <a:cs typeface="Times New Roman" pitchFamily="18" charset="0"/>
                  <a:sym typeface="Palatino" charset="0"/>
                </a:rPr>
                <a:t>Preprocessor</a:t>
              </a:r>
              <a:endParaRPr lang="zh-CN" altLang="en-US" sz="1600" dirty="0">
                <a:solidFill>
                  <a:srgbClr val="2D2D8A"/>
                </a:solidFill>
                <a:latin typeface="cmb10"/>
                <a:cs typeface="Times New Roman" pitchFamily="18" charset="0"/>
                <a:sym typeface="Palatino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 bwMode="auto">
            <a:xfrm>
              <a:off x="2159000" y="2743200"/>
              <a:ext cx="8763000" cy="1536912"/>
              <a:chOff x="916459" y="3032754"/>
              <a:chExt cx="6259093" cy="1097760"/>
            </a:xfrm>
          </p:grpSpPr>
          <p:grpSp>
            <p:nvGrpSpPr>
              <p:cNvPr id="8" name="Group 7"/>
              <p:cNvGrpSpPr/>
              <p:nvPr/>
            </p:nvGrpSpPr>
            <p:grpSpPr bwMode="auto">
              <a:xfrm>
                <a:off x="916459" y="3032754"/>
                <a:ext cx="5498184" cy="1097760"/>
                <a:chOff x="916459" y="3032754"/>
                <a:chExt cx="5498184" cy="1097760"/>
              </a:xfrm>
            </p:grpSpPr>
            <p:cxnSp>
              <p:nvCxnSpPr>
                <p:cNvPr id="17" name="Straight Arrow Connector 16"/>
                <p:cNvCxnSpPr/>
                <p:nvPr/>
              </p:nvCxnSpPr>
              <p:spPr bwMode="auto">
                <a:xfrm>
                  <a:off x="5890927" y="3847424"/>
                  <a:ext cx="523716" cy="1283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tailEnd type="triangle" w="lg" len="lg"/>
                </a:ln>
                <a:effectLst/>
              </p:spPr>
            </p:cxnSp>
            <p:grpSp>
              <p:nvGrpSpPr>
                <p:cNvPr id="18" name="Group 17"/>
                <p:cNvGrpSpPr/>
                <p:nvPr/>
              </p:nvGrpSpPr>
              <p:grpSpPr bwMode="auto">
                <a:xfrm>
                  <a:off x="916459" y="3032754"/>
                  <a:ext cx="4131539" cy="1097760"/>
                  <a:chOff x="916459" y="3032754"/>
                  <a:chExt cx="4131539" cy="1097760"/>
                </a:xfrm>
              </p:grpSpPr>
              <p:cxnSp>
                <p:nvCxnSpPr>
                  <p:cNvPr id="19" name="Straight Arrow Connector 18"/>
                  <p:cNvCxnSpPr/>
                  <p:nvPr/>
                </p:nvCxnSpPr>
                <p:spPr bwMode="auto">
                  <a:xfrm>
                    <a:off x="916459" y="3847424"/>
                    <a:ext cx="756479" cy="1135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000000"/>
                    </a:solidFill>
                    <a:prstDash val="solid"/>
                    <a:tailEnd type="triangle" w="lg" len="lg"/>
                  </a:ln>
                  <a:effectLst/>
                </p:spPr>
              </p:cxnSp>
              <p:sp>
                <p:nvSpPr>
                  <p:cNvPr id="20" name="Flowchart: Or 81"/>
                  <p:cNvSpPr/>
                  <p:nvPr/>
                </p:nvSpPr>
                <p:spPr bwMode="auto">
                  <a:xfrm>
                    <a:off x="2966529" y="3713092"/>
                    <a:ext cx="308903" cy="308904"/>
                  </a:xfrm>
                  <a:prstGeom prst="flowChartOr">
                    <a:avLst/>
                  </a:prstGeom>
                  <a:noFill/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lIns="91437" tIns="45719" rIns="91437" bIns="45719" rtlCol="0" anchor="ctr"/>
                  <a:lstStyle>
                    <a:defPPr>
                      <a:defRPr lang="zh-CN"/>
                    </a:defPPr>
                    <a:lvl1pPr marL="0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5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70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5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41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26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11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96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81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rgbClr val="5F7BAE"/>
                      </a:solidFill>
                      <a:latin typeface="Palatino"/>
                      <a:sym typeface="Palatino" charset="0"/>
                    </a:endParaRPr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 bwMode="auto">
                  <a:xfrm>
                    <a:off x="1085910" y="3032754"/>
                    <a:ext cx="2242432" cy="1097760"/>
                    <a:chOff x="1085910" y="3032754"/>
                    <a:chExt cx="2242432" cy="1097760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 bwMode="auto">
                    <a:xfrm>
                      <a:off x="2973288" y="3032754"/>
                      <a:ext cx="355054" cy="1097760"/>
                      <a:chOff x="2973288" y="3032754"/>
                      <a:chExt cx="355054" cy="1097760"/>
                    </a:xfrm>
                  </p:grpSpPr>
                  <p:grpSp>
                    <p:nvGrpSpPr>
                      <p:cNvPr id="28" name="Group 27"/>
                      <p:cNvGrpSpPr/>
                      <p:nvPr/>
                    </p:nvGrpSpPr>
                    <p:grpSpPr bwMode="auto">
                      <a:xfrm>
                        <a:off x="2973288" y="3323708"/>
                        <a:ext cx="179749" cy="806806"/>
                        <a:chOff x="5157069" y="2965378"/>
                        <a:chExt cx="251406" cy="1128437"/>
                      </a:xfrm>
                    </p:grpSpPr>
                    <p:pic>
                      <p:nvPicPr>
                        <p:cNvPr id="30" name="Picture 29" descr="TP_tmp.emf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 cstate="print"/>
                        <a:stretch>
                          <a:fillRect/>
                        </a:stretch>
                      </p:blipFill>
                      <p:spPr bwMode="auto">
                        <a:xfrm>
                          <a:off x="5157069" y="4039816"/>
                          <a:ext cx="53999" cy="53999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31" name="Straight Arrow Connector 30"/>
                        <p:cNvCxnSpPr/>
                        <p:nvPr/>
                      </p:nvCxnSpPr>
                      <p:spPr bwMode="auto">
                        <a:xfrm rot="16200000" flipH="1">
                          <a:off x="5151461" y="3214008"/>
                          <a:ext cx="505644" cy="8384"/>
                        </a:xfrm>
                        <a:prstGeom prst="straightConnector1">
                          <a:avLst/>
                        </a:prstGeom>
                        <a:noFill/>
                        <a:ln w="25400" cap="flat" cmpd="sng" algn="ctr">
                          <a:solidFill>
                            <a:srgbClr val="000000"/>
                          </a:solidFill>
                          <a:prstDash val="solid"/>
                          <a:tailEnd type="triangle" w="lg" len="lg"/>
                        </a:ln>
                        <a:effectLst/>
                      </p:spPr>
                    </p:cxnSp>
                  </p:grpSp>
                  <p:pic>
                    <p:nvPicPr>
                      <p:cNvPr id="29" name="Picture 28" descr="TP_tmp.png"/>
                      <p:cNvPicPr>
                        <a:picLocks noChangeAspect="1"/>
                      </p:cNvPicPr>
                      <p:nvPr>
                        <p:custDataLst>
                          <p:tags r:id="rId8"/>
                        </p:custDataLst>
                      </p:nvPr>
                    </p:nvPicPr>
                    <p:blipFill>
                      <a:blip r:embed="rId11" cstate="print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xmlns="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 bwMode="auto">
                      <a:xfrm>
                        <a:off x="2976426" y="3032754"/>
                        <a:ext cx="351916" cy="227710"/>
                      </a:xfrm>
                      <a:prstGeom prst="rect">
                        <a:avLst/>
                      </a:prstGeom>
                      <a:noFill/>
                      <a:ln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>
                                <a:alpha val="0"/>
                              </a:srgbClr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7357" dir="2700000" rotWithShape="0">
                                <a:scrgbClr r="0" g="0" b="0"/>
                              </a:outerShdw>
                            </a:effectLst>
                          </a14:hiddenEffects>
                        </a:ext>
                        <a:ext uri="{31F19639-BCED-4A60-ADC4-E9642A236FB7}">
                          <a14:hiddenScene3d xmlns:a14="http://schemas.microsoft.com/office/drawing/2010/main" xmlns="">
                            <a:camera prst="orthographicFront">
                              <a:rot lat="0" lon="0" rev="0"/>
                            </a:camera>
                            <a:lightRig rig="threePt" dir="t">
                              <a:rot lat="0" lon="0" rev="0"/>
                            </a:lightRig>
                          </a14:hiddenScene3d>
                        </a:ext>
                        <a:ext uri="{E45631CC-5BF2-4C18-A39C-3461C7D3F71A}">
                          <a14:hiddenSp3d xmlns:a14="http://schemas.microsoft.com/office/drawing/2010/main" xmlns="" extrusionH="457200">
                            <a:contourClr>
                              <a:srgbClr val="000000"/>
                            </a:contourClr>
                          </a14:hiddenSp3d>
                        </a:ext>
                        <a:ext uri="{53640926-AAD7-44D8-BBD7-CCE9431645EC}">
                          <a14:shadowObscured xmlns:a14="http://schemas.microsoft.com/office/drawing/2010/main" xmlns=""/>
                        </a:ext>
                      </a:extLst>
                    </p:spPr>
                  </p:pic>
                </p:grpSp>
                <p:pic>
                  <p:nvPicPr>
                    <p:cNvPr id="26" name="Picture 25" descr="TP_tmp.png"/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12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1085910" y="3498280"/>
                      <a:ext cx="438522" cy="283750"/>
                    </a:xfrm>
                    <a:prstGeom prst="rect">
                      <a:avLst/>
                    </a:prstGeom>
                    <a:noFill/>
                    <a:ln/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>
                              <a:alpha val="0"/>
                            </a:srgbClr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7357" dir="2700000" rotWithShape="0">
                              <a:scrgbClr r="0" g="0" b="0"/>
                            </a:outerShdw>
                          </a:effectLst>
                        </a14:hiddenEffects>
                      </a:ext>
                      <a:ext uri="{31F19639-BCED-4A60-ADC4-E9642A236FB7}">
                        <a14:hiddenScene3d xmlns:a14="http://schemas.microsoft.com/office/drawing/2010/main" xmlns="">
                          <a:camera prst="orthographicFront">
                            <a:rot lat="0" lon="0" rev="0"/>
                          </a:camera>
                          <a:lightRig rig="threePt" dir="t">
                            <a:rot lat="0" lon="0" rev="0"/>
                          </a:lightRig>
                        </a14:hiddenScene3d>
                      </a:ext>
                      <a:ext uri="{E45631CC-5BF2-4C18-A39C-3461C7D3F71A}">
                        <a14:hiddenSp3d xmlns:a14="http://schemas.microsoft.com/office/drawing/2010/main" xmlns="" extrusionH="457200">
                          <a:contourClr>
                            <a:srgbClr val="000000"/>
                          </a:contourClr>
                        </a14:hiddenSp3d>
                      </a:ext>
                      <a:ext uri="{53640926-AAD7-44D8-BBD7-CCE9431645EC}">
                        <a14:shadowObscured xmlns:a14="http://schemas.microsoft.com/office/drawing/2010/main" xmlns=""/>
                      </a:ext>
                    </a:extLst>
                  </p:spPr>
                </p:pic>
                <p:pic>
                  <p:nvPicPr>
                    <p:cNvPr id="27" name="Picture 26" descr="TP_tmp.png"/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13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xmlns="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1908022" y="3650246"/>
                      <a:ext cx="513012" cy="256506"/>
                    </a:xfrm>
                    <a:prstGeom prst="rect">
                      <a:avLst/>
                    </a:prstGeom>
                    <a:noFill/>
                    <a:ln/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>
                              <a:alpha val="0"/>
                            </a:srgbClr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7357" dir="2700000" rotWithShape="0">
                              <a:scrgbClr r="0" g="0" b="0"/>
                            </a:outerShdw>
                          </a:effectLst>
                        </a14:hiddenEffects>
                      </a:ext>
                      <a:ext uri="{31F19639-BCED-4A60-ADC4-E9642A236FB7}">
                        <a14:hiddenScene3d xmlns:a14="http://schemas.microsoft.com/office/drawing/2010/main" xmlns="">
                          <a:camera prst="orthographicFront">
                            <a:rot lat="0" lon="0" rev="0"/>
                          </a:camera>
                          <a:lightRig rig="threePt" dir="t">
                            <a:rot lat="0" lon="0" rev="0"/>
                          </a:lightRig>
                        </a14:hiddenScene3d>
                      </a:ext>
                      <a:ext uri="{E45631CC-5BF2-4C18-A39C-3461C7D3F71A}">
                        <a14:hiddenSp3d xmlns:a14="http://schemas.microsoft.com/office/drawing/2010/main" xmlns="" extrusionH="457200">
                          <a:contourClr>
                            <a:srgbClr val="000000"/>
                          </a:contourClr>
                        </a14:hiddenSp3d>
                      </a:ext>
                      <a:ext uri="{53640926-AAD7-44D8-BBD7-CCE9431645EC}">
                        <a14:shadowObscured xmlns:a14="http://schemas.microsoft.com/office/drawing/2010/main" xmlns=""/>
                      </a:ext>
                    </a:extLst>
                  </p:spPr>
                </p:pic>
              </p:grpSp>
              <p:cxnSp>
                <p:nvCxnSpPr>
                  <p:cNvPr id="22" name="Straight Arrow Connector 21"/>
                  <p:cNvCxnSpPr/>
                  <p:nvPr/>
                </p:nvCxnSpPr>
                <p:spPr bwMode="auto">
                  <a:xfrm>
                    <a:off x="2487608" y="3847424"/>
                    <a:ext cx="478922" cy="1135"/>
                  </a:xfrm>
                  <a:prstGeom prst="straightConnector1">
                    <a:avLst/>
                  </a:prstGeom>
                  <a:noFill/>
                  <a:ln w="25400" cap="flat" cmpd="sng" algn="ctr">
                    <a:solidFill>
                      <a:srgbClr val="000000"/>
                    </a:solidFill>
                    <a:prstDash val="solid"/>
                    <a:tailEnd type="triangle" w="lg" len="lg"/>
                  </a:ln>
                  <a:effectLst/>
                </p:spPr>
              </p:cxnSp>
              <p:sp>
                <p:nvSpPr>
                  <p:cNvPr id="23" name="Rectangle 22"/>
                  <p:cNvSpPr/>
                  <p:nvPr/>
                </p:nvSpPr>
                <p:spPr bwMode="auto">
                  <a:xfrm>
                    <a:off x="4058755" y="3498280"/>
                    <a:ext cx="989243" cy="523716"/>
                  </a:xfrm>
                  <a:prstGeom prst="rect">
                    <a:avLst/>
                  </a:prstGeom>
                  <a:noFill/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lIns="91437" tIns="45719" rIns="91437" bIns="45719" rtlCol="0" anchor="ctr"/>
                  <a:lstStyle>
                    <a:defPPr>
                      <a:defRPr lang="zh-CN"/>
                    </a:defPPr>
                    <a:lvl1pPr marL="0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5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70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5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41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26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11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96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81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rgbClr val="5F7BAE"/>
                      </a:solidFill>
                      <a:latin typeface="Palatino"/>
                      <a:sym typeface="Palatino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 bwMode="auto">
                  <a:xfrm>
                    <a:off x="1713396" y="3498280"/>
                    <a:ext cx="774211" cy="523716"/>
                  </a:xfrm>
                  <a:prstGeom prst="rect">
                    <a:avLst/>
                  </a:prstGeom>
                  <a:noFill/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lIns="91437" tIns="45719" rIns="91437" bIns="45719" rtlCol="0" anchor="ctr"/>
                  <a:lstStyle>
                    <a:defPPr>
                      <a:defRPr lang="zh-CN"/>
                    </a:defPPr>
                    <a:lvl1pPr marL="0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5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70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5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41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26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11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96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81" algn="l" defTabSz="91437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rgbClr val="5F7BAE"/>
                      </a:solidFill>
                      <a:latin typeface="Palatino"/>
                      <a:sym typeface="Palatino" charset="0"/>
                    </a:endParaRPr>
                  </a:p>
                </p:txBody>
              </p:sp>
            </p:grpSp>
          </p:grpSp>
          <p:cxnSp>
            <p:nvCxnSpPr>
              <p:cNvPr id="9" name="Straight Connector 8"/>
              <p:cNvCxnSpPr/>
              <p:nvPr/>
            </p:nvCxnSpPr>
            <p:spPr bwMode="auto">
              <a:xfrm flipV="1">
                <a:off x="5476808" y="3672852"/>
                <a:ext cx="232763" cy="174572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0" name="Arc 9"/>
              <p:cNvSpPr/>
              <p:nvPr/>
            </p:nvSpPr>
            <p:spPr bwMode="auto">
              <a:xfrm>
                <a:off x="5476808" y="3556471"/>
                <a:ext cx="407335" cy="407335"/>
              </a:xfrm>
              <a:prstGeom prst="arc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tailEnd type="triangle" w="med" len="lg"/>
              </a:ln>
              <a:effectLst/>
            </p:spPr>
            <p:txBody>
              <a:bodyPr lIns="91427" tIns="45714" rIns="91427" bIns="45714"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 smtClean="0">
                  <a:solidFill>
                    <a:srgbClr val="5F7BAE"/>
                  </a:solidFill>
                  <a:latin typeface="Palatino"/>
                  <a:cs typeface="+mn-cs"/>
                  <a:sym typeface="Palatino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 bwMode="auto">
              <a:xfrm>
                <a:off x="5032615" y="3847424"/>
                <a:ext cx="407334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tailEnd type="none" w="lg" len="lg"/>
              </a:ln>
              <a:effectLst/>
            </p:spPr>
          </p:cxnSp>
          <p:pic>
            <p:nvPicPr>
              <p:cNvPr id="12" name="Picture 11" descr="TP_tmp.png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86894" y="3498281"/>
                <a:ext cx="457172" cy="27938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>
                        <a:alpha val="0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cxnSp>
            <p:nvCxnSpPr>
              <p:cNvPr id="13" name="Straight Arrow Connector 12"/>
              <p:cNvCxnSpPr/>
              <p:nvPr/>
            </p:nvCxnSpPr>
            <p:spPr bwMode="auto">
              <a:xfrm>
                <a:off x="3286894" y="3847424"/>
                <a:ext cx="756479" cy="1135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pic>
            <p:nvPicPr>
              <p:cNvPr id="14" name="Picture 13" descr="TP_tmp.pn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007684" y="3429413"/>
                <a:ext cx="1167868" cy="247049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pic>
            <p:nvPicPr>
              <p:cNvPr id="15" name="Picture 14" descr="TP_tmp.pn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99454" y="3672852"/>
                <a:ext cx="443055" cy="25650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pic>
            <p:nvPicPr>
              <p:cNvPr id="16" name="Picture 15" descr="TP_tmp.pn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280894" y="3432226"/>
                <a:ext cx="348944" cy="225787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</p:grpSp>
      <p:sp>
        <p:nvSpPr>
          <p:cNvPr id="32" name="Rectangle 2"/>
          <p:cNvSpPr txBox="1">
            <a:spLocks/>
          </p:cNvSpPr>
          <p:nvPr/>
        </p:nvSpPr>
        <p:spPr>
          <a:xfrm>
            <a:off x="530886" y="4988080"/>
            <a:ext cx="5097199" cy="562316"/>
          </a:xfrm>
          <a:prstGeom prst="rect">
            <a:avLst/>
          </a:prstGeom>
          <a:ln>
            <a:noFill/>
          </a:ln>
        </p:spPr>
        <p:txBody>
          <a:bodyPr vert="horz" lIns="64288" tIns="32144" rIns="64288" bIns="32144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7873" lvl="2" indent="0">
              <a:buClr>
                <a:srgbClr val="6796EB">
                  <a:tint val="60000"/>
                </a:srgbClr>
              </a:buClr>
              <a:buFont typeface="Wingdings 2"/>
              <a:buNone/>
            </a:pPr>
            <a:r>
              <a:rPr lang="en-US" sz="2200" i="1" u="sng" dirty="0">
                <a:solidFill>
                  <a:srgbClr val="800000"/>
                </a:solidFill>
                <a:latin typeface="cmb10"/>
                <a:ea typeface="MS PGothic" panose="020B0600070205080204" pitchFamily="34" charset="-128"/>
                <a:cs typeface="Arial" panose="020B0604020202020204" pitchFamily="34" charset="0"/>
                <a:sym typeface="Palatino" charset="0"/>
              </a:rPr>
              <a:t>Optimal filters suppress aliasing</a:t>
            </a:r>
            <a:endParaRPr lang="en-US" sz="800" dirty="0">
              <a:solidFill>
                <a:srgbClr val="800000"/>
              </a:solidFill>
              <a:latin typeface="cmb10"/>
              <a:sym typeface="Palatino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054295" y="3447732"/>
            <a:ext cx="7185230" cy="2319545"/>
            <a:chOff x="395536" y="3635717"/>
            <a:chExt cx="7964225" cy="2335462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1307637" y="4665880"/>
              <a:ext cx="288032" cy="39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35" name="Rectangle 34"/>
            <p:cNvSpPr/>
            <p:nvPr/>
          </p:nvSpPr>
          <p:spPr>
            <a:xfrm>
              <a:off x="2218101" y="4474255"/>
              <a:ext cx="720080" cy="384043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64288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kern="0" dirty="0" err="1">
                  <a:solidFill>
                    <a:srgbClr val="FFFFFF"/>
                  </a:solidFill>
                  <a:latin typeface="Arial"/>
                  <a:cs typeface="+mn-cs"/>
                  <a:sym typeface="Palatino" charset="0"/>
                </a:rPr>
                <a:t>zzzzzzzzzz</a:t>
              </a:r>
              <a:endParaRPr lang="zh-CN" altLang="en-US" sz="1300" kern="0" dirty="0">
                <a:solidFill>
                  <a:srgbClr val="FFFFFF"/>
                </a:solidFill>
                <a:latin typeface="Arial"/>
                <a:cs typeface="+mn-cs"/>
                <a:sym typeface="Palatino" charset="0"/>
              </a:endParaRPr>
            </a:p>
          </p:txBody>
        </p:sp>
        <p:graphicFrame>
          <p:nvGraphicFramePr>
            <p:cNvPr id="36" name="Object 35"/>
            <p:cNvGraphicFramePr>
              <a:graphicFrameLocks noChangeAspect="1"/>
            </p:cNvGraphicFramePr>
            <p:nvPr>
              <p:extLst/>
            </p:nvPr>
          </p:nvGraphicFramePr>
          <p:xfrm>
            <a:off x="2419351" y="4521931"/>
            <a:ext cx="366183" cy="281517"/>
          </p:xfrm>
          <a:graphic>
            <a:graphicData uri="http://schemas.openxmlformats.org/presentationml/2006/ole">
              <p:oleObj spid="_x0000_s69676" name="Equation" r:id="rId18" imgW="266353" imgH="202936" progId="">
                <p:embed/>
              </p:oleObj>
            </a:graphicData>
          </a:graphic>
        </p:graphicFrame>
        <p:cxnSp>
          <p:nvCxnSpPr>
            <p:cNvPr id="37" name="Straight Arrow Connector 36"/>
            <p:cNvCxnSpPr/>
            <p:nvPr/>
          </p:nvCxnSpPr>
          <p:spPr>
            <a:xfrm>
              <a:off x="2962523" y="4665217"/>
              <a:ext cx="432048" cy="105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>
            <a:xfrm flipV="1">
              <a:off x="3394571" y="4522260"/>
              <a:ext cx="192021" cy="144016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>
            <a:xfrm>
              <a:off x="3682603" y="4666276"/>
              <a:ext cx="432048" cy="105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40" name="Arc 39"/>
            <p:cNvSpPr/>
            <p:nvPr/>
          </p:nvSpPr>
          <p:spPr>
            <a:xfrm>
              <a:off x="3394571" y="4378244"/>
              <a:ext cx="336037" cy="336037"/>
            </a:xfrm>
            <a:prstGeom prst="arc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tailEnd type="triangle" w="med" len="lg"/>
            </a:ln>
            <a:effectLst/>
          </p:spPr>
          <p:txBody>
            <a:bodyPr lIns="91427" tIns="45714" rIns="91427" bIns="45714" rtlCol="0" anchor="ctr"/>
            <a:lstStyle/>
            <a:p>
              <a:pPr algn="ctr" defTabSz="64288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kern="0">
                <a:solidFill>
                  <a:srgbClr val="000000"/>
                </a:solidFill>
                <a:latin typeface="Arial"/>
                <a:cs typeface="+mn-cs"/>
                <a:sym typeface="Palatino" charset="0"/>
              </a:endParaRPr>
            </a:p>
          </p:txBody>
        </p:sp>
        <p:graphicFrame>
          <p:nvGraphicFramePr>
            <p:cNvPr id="41" name="Object 14"/>
            <p:cNvGraphicFramePr>
              <a:graphicFrameLocks noChangeAspect="1"/>
            </p:cNvGraphicFramePr>
            <p:nvPr>
              <p:extLst/>
            </p:nvPr>
          </p:nvGraphicFramePr>
          <p:xfrm>
            <a:off x="4196292" y="4503938"/>
            <a:ext cx="375708" cy="249767"/>
          </p:xfrm>
          <a:graphic>
            <a:graphicData uri="http://schemas.openxmlformats.org/presentationml/2006/ole">
              <p:oleObj spid="_x0000_s69677" name="Equation" r:id="rId19" imgW="304536" imgH="203024" progId="">
                <p:embed/>
              </p:oleObj>
            </a:graphicData>
          </a:graphic>
        </p:graphicFrame>
        <p:graphicFrame>
          <p:nvGraphicFramePr>
            <p:cNvPr id="42" name="Object 41"/>
            <p:cNvGraphicFramePr>
              <a:graphicFrameLocks noChangeAspect="1"/>
            </p:cNvGraphicFramePr>
            <p:nvPr>
              <p:extLst/>
            </p:nvPr>
          </p:nvGraphicFramePr>
          <p:xfrm>
            <a:off x="1547664" y="4425853"/>
            <a:ext cx="432048" cy="465282"/>
          </p:xfrm>
          <a:graphic>
            <a:graphicData uri="http://schemas.openxmlformats.org/presentationml/2006/ole">
              <p:oleObj spid="_x0000_s69678" name="Equation" r:id="rId20" imgW="164885" imgH="177569" progId="">
                <p:embed/>
              </p:oleObj>
            </a:graphicData>
          </a:graphic>
        </p:graphicFrame>
        <p:cxnSp>
          <p:nvCxnSpPr>
            <p:cNvPr id="43" name="Straight Arrow Connector 42"/>
            <p:cNvCxnSpPr/>
            <p:nvPr/>
          </p:nvCxnSpPr>
          <p:spPr>
            <a:xfrm>
              <a:off x="1739686" y="4185827"/>
              <a:ext cx="1" cy="33749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>
            <a:xfrm>
              <a:off x="1931707" y="4665879"/>
              <a:ext cx="288032" cy="105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graphicFrame>
          <p:nvGraphicFramePr>
            <p:cNvPr id="45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1586823" y="3897513"/>
            <a:ext cx="383117" cy="279400"/>
          </p:xfrm>
          <a:graphic>
            <a:graphicData uri="http://schemas.openxmlformats.org/presentationml/2006/ole">
              <p:oleObj spid="_x0000_s69679" name="Equation" r:id="rId21" imgW="264960" imgH="191880" progId="">
                <p:embed/>
              </p:oleObj>
            </a:graphicData>
          </a:graphic>
        </p:graphicFrame>
        <p:cxnSp>
          <p:nvCxnSpPr>
            <p:cNvPr id="46" name="Straight Arrow Connector 45"/>
            <p:cNvCxnSpPr/>
            <p:nvPr/>
          </p:nvCxnSpPr>
          <p:spPr>
            <a:xfrm flipV="1">
              <a:off x="395536" y="4665879"/>
              <a:ext cx="288032" cy="39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47" name="Rectangle 46"/>
            <p:cNvSpPr/>
            <p:nvPr/>
          </p:nvSpPr>
          <p:spPr>
            <a:xfrm>
              <a:off x="683568" y="4473858"/>
              <a:ext cx="624069" cy="384043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91427" tIns="45714" rIns="91427" bIns="45714" rtlCol="0" anchor="ctr"/>
            <a:lstStyle/>
            <a:p>
              <a:pPr algn="ctr" defTabSz="64288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kern="0" dirty="0" err="1">
                  <a:solidFill>
                    <a:srgbClr val="FFFFFF"/>
                  </a:solidFill>
                  <a:latin typeface="Arial"/>
                  <a:cs typeface="+mn-cs"/>
                  <a:sym typeface="Palatino" charset="0"/>
                </a:rPr>
                <a:t>zzzzzzzzzz</a:t>
              </a:r>
              <a:endParaRPr lang="zh-CN" altLang="en-US" sz="1300" kern="0" dirty="0">
                <a:solidFill>
                  <a:srgbClr val="FFFFFF"/>
                </a:solidFill>
                <a:latin typeface="Arial"/>
                <a:cs typeface="+mn-cs"/>
                <a:sym typeface="Palatino" charset="0"/>
              </a:endParaRPr>
            </a:p>
          </p:txBody>
        </p:sp>
        <p:graphicFrame>
          <p:nvGraphicFramePr>
            <p:cNvPr id="48" name="Object 47"/>
            <p:cNvGraphicFramePr>
              <a:graphicFrameLocks noChangeAspect="1"/>
            </p:cNvGraphicFramePr>
            <p:nvPr>
              <p:extLst/>
            </p:nvPr>
          </p:nvGraphicFramePr>
          <p:xfrm>
            <a:off x="763962" y="4520207"/>
            <a:ext cx="415846" cy="285613"/>
          </p:xfrm>
          <a:graphic>
            <a:graphicData uri="http://schemas.openxmlformats.org/presentationml/2006/ole">
              <p:oleObj spid="_x0000_s69680" name="Equation" r:id="rId22" imgW="304560" imgH="203040" progId="">
                <p:embed/>
              </p:oleObj>
            </a:graphicData>
          </a:graphic>
        </p:graphicFrame>
        <p:grpSp>
          <p:nvGrpSpPr>
            <p:cNvPr id="49" name="Group 101"/>
            <p:cNvGrpSpPr/>
            <p:nvPr/>
          </p:nvGrpSpPr>
          <p:grpSpPr>
            <a:xfrm>
              <a:off x="6006201" y="3635717"/>
              <a:ext cx="2353560" cy="2335462"/>
              <a:chOff x="5724128" y="4077072"/>
              <a:chExt cx="2801373" cy="2714644"/>
            </a:xfrm>
          </p:grpSpPr>
          <p:cxnSp>
            <p:nvCxnSpPr>
              <p:cNvPr id="51" name="Straight Arrow Connector 50"/>
              <p:cNvCxnSpPr/>
              <p:nvPr/>
            </p:nvCxnSpPr>
            <p:spPr>
              <a:xfrm>
                <a:off x="5724128" y="5623985"/>
                <a:ext cx="258586" cy="103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>
              <a:xfrm rot="5400000">
                <a:off x="4978465" y="5600631"/>
                <a:ext cx="200849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5982713" y="4596382"/>
                <a:ext cx="387878" cy="103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54" name="Rectangle 53"/>
              <p:cNvSpPr/>
              <p:nvPr/>
            </p:nvSpPr>
            <p:spPr>
              <a:xfrm>
                <a:off x="6370592" y="4409546"/>
                <a:ext cx="646464" cy="373674"/>
              </a:xfrm>
              <a:prstGeom prst="rect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FFFFFF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graphicFrame>
            <p:nvGraphicFramePr>
              <p:cNvPr id="55" name="Object 54"/>
              <p:cNvGraphicFramePr>
                <a:graphicFrameLocks noChangeAspect="1"/>
              </p:cNvGraphicFramePr>
              <p:nvPr/>
            </p:nvGraphicFramePr>
            <p:xfrm>
              <a:off x="6527795" y="4447872"/>
              <a:ext cx="376254" cy="289362"/>
            </p:xfrm>
            <a:graphic>
              <a:graphicData uri="http://schemas.openxmlformats.org/presentationml/2006/ole">
                <p:oleObj spid="_x0000_s69681" name="Equation" r:id="rId23" imgW="304536" imgH="215713" progId="">
                  <p:embed/>
                </p:oleObj>
              </a:graphicData>
            </a:graphic>
          </p:graphicFrame>
          <p:cxnSp>
            <p:nvCxnSpPr>
              <p:cNvPr id="56" name="Straight Arrow Connector 55"/>
              <p:cNvCxnSpPr/>
              <p:nvPr/>
            </p:nvCxnSpPr>
            <p:spPr>
              <a:xfrm>
                <a:off x="5982713" y="5623985"/>
                <a:ext cx="387878" cy="103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57" name="Rectangle 56"/>
              <p:cNvSpPr/>
              <p:nvPr/>
            </p:nvSpPr>
            <p:spPr>
              <a:xfrm>
                <a:off x="6370592" y="5437149"/>
                <a:ext cx="646464" cy="373674"/>
              </a:xfrm>
              <a:prstGeom prst="rect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FFFFFF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graphicFrame>
            <p:nvGraphicFramePr>
              <p:cNvPr id="58" name="Object 57"/>
              <p:cNvGraphicFramePr>
                <a:graphicFrameLocks noChangeAspect="1"/>
              </p:cNvGraphicFramePr>
              <p:nvPr/>
            </p:nvGraphicFramePr>
            <p:xfrm>
              <a:off x="6517128" y="5467333"/>
              <a:ext cx="376253" cy="306868"/>
            </p:xfrm>
            <a:graphic>
              <a:graphicData uri="http://schemas.openxmlformats.org/presentationml/2006/ole">
                <p:oleObj spid="_x0000_s69682" name="Equation" r:id="rId24" imgW="304668" imgH="228501" progId="">
                  <p:embed/>
                </p:oleObj>
              </a:graphicData>
            </a:graphic>
          </p:graphicFrame>
          <p:cxnSp>
            <p:nvCxnSpPr>
              <p:cNvPr id="59" name="Straight Arrow Connector 58"/>
              <p:cNvCxnSpPr/>
              <p:nvPr/>
            </p:nvCxnSpPr>
            <p:spPr>
              <a:xfrm>
                <a:off x="5982713" y="6604879"/>
                <a:ext cx="387878" cy="103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60" name="Rectangle 59"/>
              <p:cNvSpPr/>
              <p:nvPr/>
            </p:nvSpPr>
            <p:spPr>
              <a:xfrm>
                <a:off x="6370592" y="6418042"/>
                <a:ext cx="646464" cy="373674"/>
              </a:xfrm>
              <a:prstGeom prst="rect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FFFFFF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graphicFrame>
            <p:nvGraphicFramePr>
              <p:cNvPr id="61" name="Object 60"/>
              <p:cNvGraphicFramePr>
                <a:graphicFrameLocks noChangeAspect="1"/>
              </p:cNvGraphicFramePr>
              <p:nvPr/>
            </p:nvGraphicFramePr>
            <p:xfrm>
              <a:off x="6504561" y="6447665"/>
              <a:ext cx="422811" cy="306868"/>
            </p:xfrm>
            <a:graphic>
              <a:graphicData uri="http://schemas.openxmlformats.org/presentationml/2006/ole">
                <p:oleObj spid="_x0000_s69683" name="Equation" r:id="rId25" imgW="342751" imgH="228501" progId="">
                  <p:embed/>
                </p:oleObj>
              </a:graphicData>
            </a:graphic>
          </p:graphicFrame>
          <p:sp>
            <p:nvSpPr>
              <p:cNvPr id="62" name="Oval 61"/>
              <p:cNvSpPr/>
              <p:nvPr/>
            </p:nvSpPr>
            <p:spPr>
              <a:xfrm>
                <a:off x="6651030" y="4876637"/>
                <a:ext cx="43098" cy="46709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FFFFFF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651030" y="5063474"/>
                <a:ext cx="43098" cy="46709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FFFFFF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651030" y="5250311"/>
                <a:ext cx="43098" cy="46709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FFFFFF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6651030" y="5904241"/>
                <a:ext cx="43098" cy="46709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FFFFFF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651030" y="6091078"/>
                <a:ext cx="43098" cy="46709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FFFFFF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651030" y="6277914"/>
                <a:ext cx="43098" cy="46709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FFFFFF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>
                <a:off x="7038908" y="4596382"/>
                <a:ext cx="387878" cy="103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7038908" y="5622955"/>
                <a:ext cx="387878" cy="103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cxnSp>
            <p:nvCxnSpPr>
              <p:cNvPr id="70" name="Straight Arrow Connector 69"/>
              <p:cNvCxnSpPr/>
              <p:nvPr/>
            </p:nvCxnSpPr>
            <p:spPr>
              <a:xfrm>
                <a:off x="7038908" y="6603849"/>
                <a:ext cx="387878" cy="103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7426787" y="4456254"/>
                <a:ext cx="172390" cy="140128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7685372" y="4596382"/>
                <a:ext cx="387878" cy="103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73" name="Arc 72"/>
              <p:cNvSpPr/>
              <p:nvPr/>
            </p:nvSpPr>
            <p:spPr>
              <a:xfrm>
                <a:off x="7426787" y="4316127"/>
                <a:ext cx="301683" cy="326965"/>
              </a:xfrm>
              <a:prstGeom prst="arc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med" len="lg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000000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 flipV="1">
                <a:off x="7426787" y="5483857"/>
                <a:ext cx="172390" cy="140128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7685372" y="5623985"/>
                <a:ext cx="387878" cy="103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76" name="Arc 75"/>
              <p:cNvSpPr/>
              <p:nvPr/>
            </p:nvSpPr>
            <p:spPr>
              <a:xfrm>
                <a:off x="7426787" y="5343730"/>
                <a:ext cx="301683" cy="326965"/>
              </a:xfrm>
              <a:prstGeom prst="arc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med" len="lg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000000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 flipV="1">
                <a:off x="7426787" y="6464751"/>
                <a:ext cx="172390" cy="140128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7685372" y="6604879"/>
                <a:ext cx="387878" cy="103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79" name="Arc 78"/>
              <p:cNvSpPr/>
              <p:nvPr/>
            </p:nvSpPr>
            <p:spPr>
              <a:xfrm>
                <a:off x="7426787" y="6324624"/>
                <a:ext cx="301683" cy="326965"/>
              </a:xfrm>
              <a:prstGeom prst="arc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 w="med" len="lg"/>
              </a:ln>
              <a:effectLst/>
            </p:spPr>
            <p:txBody>
              <a:bodyPr lIns="91437" tIns="45719" rIns="91437" bIns="45719" rtlCol="0" anchor="ctr"/>
              <a:lstStyle/>
              <a:p>
                <a:pPr algn="ctr" defTabSz="64288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00" kern="0">
                  <a:solidFill>
                    <a:srgbClr val="000000"/>
                  </a:solidFill>
                  <a:latin typeface="Arial"/>
                  <a:cs typeface="+mn-cs"/>
                  <a:sym typeface="Palatino" charset="0"/>
                </a:endParaRPr>
              </a:p>
            </p:txBody>
          </p:sp>
          <p:graphicFrame>
            <p:nvGraphicFramePr>
              <p:cNvPr id="80" name="Object 10"/>
              <p:cNvGraphicFramePr>
                <a:graphicFrameLocks noChangeAspect="1"/>
              </p:cNvGraphicFramePr>
              <p:nvPr/>
            </p:nvGraphicFramePr>
            <p:xfrm>
              <a:off x="7253952" y="4077072"/>
              <a:ext cx="646909" cy="239055"/>
            </p:xfrm>
            <a:graphic>
              <a:graphicData uri="http://schemas.openxmlformats.org/presentationml/2006/ole">
                <p:oleObj spid="_x0000_s69684" name="Equation" r:id="rId26" imgW="672808" imgH="228501" progId="">
                  <p:embed/>
                </p:oleObj>
              </a:graphicData>
            </a:graphic>
          </p:graphicFrame>
          <p:graphicFrame>
            <p:nvGraphicFramePr>
              <p:cNvPr id="81" name="Object 11"/>
              <p:cNvGraphicFramePr>
                <a:graphicFrameLocks noChangeAspect="1"/>
              </p:cNvGraphicFramePr>
              <p:nvPr/>
            </p:nvGraphicFramePr>
            <p:xfrm>
              <a:off x="7254397" y="5058116"/>
              <a:ext cx="647043" cy="238904"/>
            </p:xfrm>
            <a:graphic>
              <a:graphicData uri="http://schemas.openxmlformats.org/presentationml/2006/ole">
                <p:oleObj spid="_x0000_s69685" name="Equation" r:id="rId27" imgW="672808" imgH="228501" progId="">
                  <p:embed/>
                </p:oleObj>
              </a:graphicData>
            </a:graphic>
          </p:graphicFrame>
          <p:graphicFrame>
            <p:nvGraphicFramePr>
              <p:cNvPr id="82" name="Object 12"/>
              <p:cNvGraphicFramePr>
                <a:graphicFrameLocks noChangeAspect="1"/>
              </p:cNvGraphicFramePr>
              <p:nvPr/>
            </p:nvGraphicFramePr>
            <p:xfrm>
              <a:off x="7254397" y="6085720"/>
              <a:ext cx="647043" cy="238904"/>
            </p:xfrm>
            <a:graphic>
              <a:graphicData uri="http://schemas.openxmlformats.org/presentationml/2006/ole">
                <p:oleObj spid="_x0000_s69686" name="Equation" r:id="rId28" imgW="672808" imgH="228501" progId="">
                  <p:embed/>
                </p:oleObj>
              </a:graphicData>
            </a:graphic>
          </p:graphicFrame>
          <p:graphicFrame>
            <p:nvGraphicFramePr>
              <p:cNvPr id="83" name="Object 13"/>
              <p:cNvGraphicFramePr>
                <a:graphicFrameLocks noChangeAspect="1"/>
              </p:cNvGraphicFramePr>
              <p:nvPr/>
            </p:nvGraphicFramePr>
            <p:xfrm>
              <a:off x="8124513" y="4446842"/>
              <a:ext cx="379713" cy="259868"/>
            </p:xfrm>
            <a:graphic>
              <a:graphicData uri="http://schemas.openxmlformats.org/presentationml/2006/ole">
                <p:oleObj spid="_x0000_s69687" name="Equation" r:id="rId29" imgW="342603" imgH="215713" progId="">
                  <p:embed/>
                </p:oleObj>
              </a:graphicData>
            </a:graphic>
          </p:graphicFrame>
          <p:graphicFrame>
            <p:nvGraphicFramePr>
              <p:cNvPr id="84" name="Object 14"/>
              <p:cNvGraphicFramePr>
                <a:graphicFrameLocks noChangeAspect="1"/>
              </p:cNvGraphicFramePr>
              <p:nvPr/>
            </p:nvGraphicFramePr>
            <p:xfrm>
              <a:off x="8124543" y="5450858"/>
              <a:ext cx="380055" cy="274945"/>
            </p:xfrm>
            <a:graphic>
              <a:graphicData uri="http://schemas.openxmlformats.org/presentationml/2006/ole">
                <p:oleObj spid="_x0000_s69688" name="Equation" r:id="rId30" imgW="342751" imgH="228501" progId="">
                  <p:embed/>
                </p:oleObj>
              </a:graphicData>
            </a:graphic>
          </p:graphicFrame>
          <p:graphicFrame>
            <p:nvGraphicFramePr>
              <p:cNvPr id="85" name="Object 15"/>
              <p:cNvGraphicFramePr>
                <a:graphicFrameLocks noChangeAspect="1"/>
              </p:cNvGraphicFramePr>
              <p:nvPr/>
            </p:nvGraphicFramePr>
            <p:xfrm>
              <a:off x="8103640" y="6457962"/>
              <a:ext cx="421861" cy="274945"/>
            </p:xfrm>
            <a:graphic>
              <a:graphicData uri="http://schemas.openxmlformats.org/presentationml/2006/ole">
                <p:oleObj spid="_x0000_s69689" name="Equation" r:id="rId31" imgW="381000" imgH="228600" progId="">
                  <p:embed/>
                </p:oleObj>
              </a:graphicData>
            </a:graphic>
          </p:graphicFrame>
        </p:grpSp>
        <p:sp>
          <p:nvSpPr>
            <p:cNvPr id="50" name="TextBox 49"/>
            <p:cNvSpPr txBox="1"/>
            <p:nvPr/>
          </p:nvSpPr>
          <p:spPr>
            <a:xfrm>
              <a:off x="5038424" y="4427530"/>
              <a:ext cx="517402" cy="433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4288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00" kern="0" dirty="0">
                  <a:solidFill>
                    <a:srgbClr val="FF0000"/>
                  </a:solidFill>
                  <a:latin typeface="Arial" pitchFamily="34" charset="0"/>
                  <a:cs typeface="+mn-cs"/>
                  <a:sym typeface="Palatino" charset="0"/>
                </a:rPr>
                <a:t>or</a:t>
              </a:r>
            </a:p>
          </p:txBody>
        </p:sp>
      </p:grpSp>
      <p:sp>
        <p:nvSpPr>
          <p:cNvPr id="86" name="Rectangle 2"/>
          <p:cNvSpPr txBox="1">
            <a:spLocks/>
          </p:cNvSpPr>
          <p:nvPr/>
        </p:nvSpPr>
        <p:spPr>
          <a:xfrm>
            <a:off x="158476" y="5324241"/>
            <a:ext cx="8502321" cy="1297088"/>
          </a:xfrm>
          <a:prstGeom prst="rect">
            <a:avLst/>
          </a:prstGeom>
        </p:spPr>
        <p:txBody>
          <a:bodyPr vert="horz" lIns="64288" tIns="32144" rIns="64288" bIns="32144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Clr>
                <a:srgbClr val="6796EB"/>
              </a:buClr>
            </a:pPr>
            <a:endParaRPr lang="en-US" dirty="0" smtClean="0">
              <a:solidFill>
                <a:srgbClr val="5F7BAE"/>
              </a:solidFill>
              <a:latin typeface="cmb10"/>
              <a:sym typeface="Palatino" charset="0"/>
            </a:endParaRPr>
          </a:p>
          <a:p>
            <a:pPr lvl="3">
              <a:lnSpc>
                <a:spcPct val="50000"/>
              </a:lnSpc>
              <a:buClr>
                <a:srgbClr val="6796EB"/>
              </a:buClr>
            </a:pPr>
            <a:endParaRPr lang="en-US" dirty="0">
              <a:solidFill>
                <a:srgbClr val="5F7BAE"/>
              </a:solidFill>
              <a:latin typeface="cmb10"/>
              <a:sym typeface="Palatino" charset="0"/>
            </a:endParaRPr>
          </a:p>
          <a:p>
            <a:pPr lvl="1">
              <a:buClr>
                <a:srgbClr val="333399"/>
              </a:buClr>
            </a:pPr>
            <a:r>
              <a:rPr lang="en-US" dirty="0" smtClean="0">
                <a:solidFill>
                  <a:srgbClr val="FF0000"/>
                </a:solidFill>
                <a:latin typeface="cmb10"/>
                <a:sym typeface="Palatino" charset="0"/>
              </a:rPr>
              <a:t>Sub-Nyquist sampling is optimal </a:t>
            </a:r>
            <a:r>
              <a:rPr lang="en-US" dirty="0" smtClean="0">
                <a:solidFill>
                  <a:prstClr val="black"/>
                </a:solidFill>
                <a:latin typeface="cmb10"/>
                <a:sym typeface="Palatino" charset="0"/>
              </a:rPr>
              <a:t>for some channels!</a:t>
            </a:r>
          </a:p>
        </p:txBody>
      </p:sp>
    </p:spTree>
    <p:extLst>
      <p:ext uri="{BB962C8B-B14F-4D97-AF65-F5344CB8AC3E}">
        <p14:creationId xmlns:p14="http://schemas.microsoft.com/office/powerpoint/2010/main" xmlns="" val="218212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42" y="308302"/>
            <a:ext cx="8305800" cy="1143000"/>
          </a:xfrm>
        </p:spPr>
        <p:txBody>
          <a:bodyPr/>
          <a:lstStyle/>
          <a:p>
            <a:r>
              <a:rPr lang="en-US" dirty="0" smtClean="0"/>
              <a:t>Example: Multiband Channel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29742" y="1463792"/>
            <a:ext cx="7686662" cy="500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00007D"/>
              </a:buClr>
              <a:defRPr/>
            </a:pPr>
            <a:r>
              <a:rPr lang="en-US" altLang="zh-CN" sz="2800" b="1" kern="0" dirty="0" smtClean="0">
                <a:solidFill>
                  <a:srgbClr val="000000"/>
                </a:solidFill>
                <a:latin typeface="Calibri"/>
              </a:rPr>
              <a:t>Consider a “sparse” channel, and an optimally designed 4-branch filter bank  sampler</a:t>
            </a:r>
            <a:endParaRPr lang="en-US" altLang="zh-CN" sz="2800" kern="0" dirty="0" smtClean="0">
              <a:solidFill>
                <a:srgbClr val="000000"/>
              </a:solidFill>
              <a:latin typeface="Calibri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kern="0" dirty="0" smtClean="0">
              <a:solidFill>
                <a:srgbClr val="000000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kern="0" dirty="0" smtClean="0">
              <a:solidFill>
                <a:srgbClr val="000000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kern="0" dirty="0" smtClean="0">
              <a:solidFill>
                <a:srgbClr val="000000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kern="0" dirty="0" smtClean="0">
              <a:solidFill>
                <a:srgbClr val="000000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b="1" i="1" kern="0" dirty="0" smtClean="0">
              <a:solidFill>
                <a:srgbClr val="9999CC"/>
              </a:solidFill>
              <a:latin typeface="Calibri"/>
              <a:cs typeface="+mn-cs"/>
            </a:endParaRPr>
          </a:p>
          <a:p>
            <a:pPr lvl="2">
              <a:buClr>
                <a:srgbClr val="00007D"/>
              </a:buClr>
              <a:defRPr/>
            </a:pPr>
            <a:endParaRPr lang="en-US" altLang="zh-CN" b="1" i="1" kern="0" dirty="0" smtClean="0">
              <a:solidFill>
                <a:srgbClr val="9999CC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b="1" i="1" kern="0" dirty="0" smtClean="0">
              <a:solidFill>
                <a:srgbClr val="9999CC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b="1" i="1" kern="0" dirty="0" smtClean="0">
              <a:solidFill>
                <a:srgbClr val="9999CC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b="1" i="1" kern="0" dirty="0" smtClean="0">
              <a:solidFill>
                <a:srgbClr val="9999CC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b="1" i="1" kern="0" dirty="0" smtClean="0">
              <a:solidFill>
                <a:srgbClr val="9999CC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b="1" i="1" kern="0" dirty="0" smtClean="0">
              <a:solidFill>
                <a:srgbClr val="9999CC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b="1" i="1" kern="0" dirty="0" smtClean="0">
              <a:solidFill>
                <a:srgbClr val="9999CC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b="1" i="1" kern="0" dirty="0" smtClean="0">
              <a:solidFill>
                <a:srgbClr val="9999CC"/>
              </a:solidFill>
              <a:latin typeface="Calibri"/>
              <a:cs typeface="+mn-cs"/>
            </a:endParaRPr>
          </a:p>
          <a:p>
            <a:pPr lvl="1">
              <a:buClr>
                <a:srgbClr val="9999CC"/>
              </a:buClr>
              <a:defRPr/>
            </a:pPr>
            <a:endParaRPr lang="en-US" altLang="zh-CN" kern="0" dirty="0" smtClean="0">
              <a:solidFill>
                <a:srgbClr val="000000"/>
              </a:solidFill>
              <a:latin typeface="Calibri"/>
              <a:cs typeface="+mn-cs"/>
            </a:endParaRPr>
          </a:p>
        </p:txBody>
      </p:sp>
      <p:grpSp>
        <p:nvGrpSpPr>
          <p:cNvPr id="4" name="Group 106"/>
          <p:cNvGrpSpPr/>
          <p:nvPr/>
        </p:nvGrpSpPr>
        <p:grpSpPr>
          <a:xfrm>
            <a:off x="2133376" y="2547271"/>
            <a:ext cx="4896544" cy="748088"/>
            <a:chOff x="2987824" y="3573016"/>
            <a:chExt cx="5184577" cy="792093"/>
          </a:xfrm>
        </p:grpSpPr>
        <p:grpSp>
          <p:nvGrpSpPr>
            <p:cNvPr id="5" name="Group 104"/>
            <p:cNvGrpSpPr/>
            <p:nvPr/>
          </p:nvGrpSpPr>
          <p:grpSpPr>
            <a:xfrm>
              <a:off x="3023226" y="3573016"/>
              <a:ext cx="5149175" cy="792093"/>
              <a:chOff x="3023226" y="3573016"/>
              <a:chExt cx="5149175" cy="792093"/>
            </a:xfrm>
          </p:grpSpPr>
          <p:grpSp>
            <p:nvGrpSpPr>
              <p:cNvPr id="7" name="Group 31"/>
              <p:cNvGrpSpPr/>
              <p:nvPr/>
            </p:nvGrpSpPr>
            <p:grpSpPr>
              <a:xfrm>
                <a:off x="3023226" y="3834412"/>
                <a:ext cx="5149175" cy="530697"/>
                <a:chOff x="1699275" y="3911149"/>
                <a:chExt cx="5683745" cy="585792"/>
              </a:xfrm>
            </p:grpSpPr>
            <p:sp>
              <p:nvSpPr>
                <p:cNvPr id="14" name="Line 12"/>
                <p:cNvSpPr>
                  <a:spLocks noChangeShapeType="1"/>
                </p:cNvSpPr>
                <p:nvPr/>
              </p:nvSpPr>
              <p:spPr bwMode="auto">
                <a:xfrm>
                  <a:off x="4378077" y="4090541"/>
                  <a:ext cx="0" cy="14446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 smtClean="0">
                    <a:solidFill>
                      <a:srgbClr val="000000"/>
                    </a:solidFill>
                    <a:latin typeface="Calibri"/>
                    <a:cs typeface="+mn-cs"/>
                  </a:endParaRPr>
                </a:p>
              </p:txBody>
            </p:sp>
            <p:pic>
              <p:nvPicPr>
                <p:cNvPr id="15" name="Picture 37" descr="addin_tmp"/>
                <p:cNvPicPr>
                  <a:picLocks noChangeAspect="1" noChangeArrowheads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336802" y="4333428"/>
                  <a:ext cx="79375" cy="128588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6" name="Picture 19" descr="addin_tmp_trans"/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7087746" y="3911149"/>
                  <a:ext cx="295274" cy="3603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7" name="Picture 82" descr="addin_tmp"/>
                <p:cNvPicPr>
                  <a:picLocks noChangeAspect="1" noChangeArrowheads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6463313" y="4269928"/>
                  <a:ext cx="522287" cy="2270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8" name="Line 13"/>
                <p:cNvSpPr>
                  <a:spLocks noChangeShapeType="1"/>
                </p:cNvSpPr>
                <p:nvPr/>
              </p:nvSpPr>
              <p:spPr bwMode="auto">
                <a:xfrm>
                  <a:off x="6747150" y="4114028"/>
                  <a:ext cx="0" cy="14446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 smtClean="0">
                    <a:solidFill>
                      <a:srgbClr val="000000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9" name="Line 13"/>
                <p:cNvSpPr>
                  <a:spLocks noChangeShapeType="1"/>
                </p:cNvSpPr>
                <p:nvPr/>
              </p:nvSpPr>
              <p:spPr bwMode="auto">
                <a:xfrm>
                  <a:off x="1898649" y="4090541"/>
                  <a:ext cx="0" cy="14446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 smtClean="0">
                    <a:solidFill>
                      <a:srgbClr val="000000"/>
                    </a:solidFill>
                    <a:latin typeface="Calibri"/>
                    <a:cs typeface="+mn-cs"/>
                  </a:endParaRPr>
                </a:p>
              </p:txBody>
            </p:sp>
            <p:pic>
              <p:nvPicPr>
                <p:cNvPr id="20" name="Picture 83" descr="addin_tmp"/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699275" y="4269928"/>
                  <a:ext cx="676275" cy="2270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8" name="Group 103"/>
              <p:cNvGrpSpPr/>
              <p:nvPr/>
            </p:nvGrpSpPr>
            <p:grpSpPr>
              <a:xfrm>
                <a:off x="3203848" y="3573016"/>
                <a:ext cx="4680519" cy="432048"/>
                <a:chOff x="3203848" y="3573016"/>
                <a:chExt cx="4680519" cy="432048"/>
              </a:xfrm>
            </p:grpSpPr>
            <p:sp>
              <p:nvSpPr>
                <p:cNvPr id="9" name="AutoShape 17"/>
                <p:cNvSpPr>
                  <a:spLocks noChangeArrowheads="1"/>
                </p:cNvSpPr>
                <p:nvPr/>
              </p:nvSpPr>
              <p:spPr bwMode="auto">
                <a:xfrm rot="10800000">
                  <a:off x="5868145" y="3573016"/>
                  <a:ext cx="432048" cy="431457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0 h 21600"/>
                    <a:gd name="T14" fmla="*/ 17100 w 21600"/>
                    <a:gd name="T15" fmla="*/ 171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 smtClean="0">
                    <a:solidFill>
                      <a:srgbClr val="000000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0" name="AutoShape 17"/>
                <p:cNvSpPr>
                  <a:spLocks noChangeArrowheads="1"/>
                </p:cNvSpPr>
                <p:nvPr/>
              </p:nvSpPr>
              <p:spPr bwMode="auto">
                <a:xfrm rot="10800000">
                  <a:off x="4572001" y="3573016"/>
                  <a:ext cx="432047" cy="431457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0 h 21600"/>
                    <a:gd name="T14" fmla="*/ 17100 w 21600"/>
                    <a:gd name="T15" fmla="*/ 171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 smtClean="0">
                    <a:solidFill>
                      <a:srgbClr val="000000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1" name="AutoShape 17"/>
                <p:cNvSpPr>
                  <a:spLocks noChangeArrowheads="1"/>
                </p:cNvSpPr>
                <p:nvPr/>
              </p:nvSpPr>
              <p:spPr bwMode="auto">
                <a:xfrm rot="10800000">
                  <a:off x="7164289" y="3573016"/>
                  <a:ext cx="432047" cy="432048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0 h 21600"/>
                    <a:gd name="T14" fmla="*/ 17100 w 21600"/>
                    <a:gd name="T15" fmla="*/ 171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9999FF"/>
                </a:solidFill>
                <a:ln w="19050">
                  <a:solidFill>
                    <a:srgbClr val="9999FF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 smtClean="0">
                    <a:solidFill>
                      <a:srgbClr val="000000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2" name="AutoShape 17"/>
                <p:cNvSpPr>
                  <a:spLocks noChangeArrowheads="1"/>
                </p:cNvSpPr>
                <p:nvPr/>
              </p:nvSpPr>
              <p:spPr bwMode="auto">
                <a:xfrm rot="10800000">
                  <a:off x="3203848" y="3573016"/>
                  <a:ext cx="432047" cy="432048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0 h 21600"/>
                    <a:gd name="T14" fmla="*/ 17100 w 21600"/>
                    <a:gd name="T15" fmla="*/ 171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9999FF"/>
                </a:solidFill>
                <a:ln w="19050">
                  <a:solidFill>
                    <a:srgbClr val="9999FF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 smtClean="0">
                    <a:solidFill>
                      <a:srgbClr val="000000"/>
                    </a:solidFill>
                    <a:latin typeface="Calibri"/>
                    <a:cs typeface="+mn-cs"/>
                  </a:endParaRPr>
                </a:p>
              </p:txBody>
            </p:sp>
            <p:sp>
              <p:nvSpPr>
                <p:cNvPr id="13" name="Line 11"/>
                <p:cNvSpPr>
                  <a:spLocks noChangeShapeType="1"/>
                </p:cNvSpPr>
                <p:nvPr/>
              </p:nvSpPr>
              <p:spPr bwMode="auto">
                <a:xfrm>
                  <a:off x="5448974" y="4005064"/>
                  <a:ext cx="2435393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 smtClean="0">
                    <a:solidFill>
                      <a:srgbClr val="000000"/>
                    </a:solidFill>
                    <a:latin typeface="Calibri"/>
                    <a:cs typeface="+mn-cs"/>
                  </a:endParaRPr>
                </a:p>
              </p:txBody>
            </p:sp>
          </p:grpSp>
        </p:grpSp>
        <p:sp>
          <p:nvSpPr>
            <p:cNvPr id="6" name="Line 11"/>
            <p:cNvSpPr>
              <a:spLocks noChangeShapeType="1"/>
            </p:cNvSpPr>
            <p:nvPr/>
          </p:nvSpPr>
          <p:spPr bwMode="auto">
            <a:xfrm flipV="1">
              <a:off x="2987824" y="4005062"/>
              <a:ext cx="2461151" cy="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 smtClean="0">
                <a:solidFill>
                  <a:srgbClr val="000000"/>
                </a:solidFill>
                <a:latin typeface="Calibri"/>
                <a:cs typeface="+mn-cs"/>
              </a:endParaRPr>
            </a:p>
          </p:txBody>
        </p:sp>
      </p:grpSp>
      <p:pic>
        <p:nvPicPr>
          <p:cNvPr id="21" name="Picture 20" descr="MultiChannelPrefiltered.jpg"/>
          <p:cNvPicPr>
            <a:picLocks noChangeAspect="1"/>
          </p:cNvPicPr>
          <p:nvPr/>
        </p:nvPicPr>
        <p:blipFill>
          <a:blip r:embed="rId10" cstate="print"/>
          <a:srcRect r="8333"/>
          <a:stretch>
            <a:fillRect/>
          </a:stretch>
        </p:blipFill>
        <p:spPr>
          <a:xfrm>
            <a:off x="4557399" y="3300976"/>
            <a:ext cx="3960440" cy="32345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57200" y="3891446"/>
            <a:ext cx="40342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800" b="1" dirty="0" smtClean="0">
                <a:solidFill>
                  <a:srgbClr val="000000"/>
                </a:solidFill>
                <a:latin typeface="Calibri"/>
                <a:cs typeface="+mn-cs"/>
              </a:rPr>
              <a:t>Outperforms single-branch sampling.</a:t>
            </a:r>
          </a:p>
          <a:p>
            <a:pPr marL="285750" indent="-285750">
              <a:buFontTx/>
              <a:buChar char="-"/>
            </a:pPr>
            <a:endParaRPr lang="en-US" altLang="zh-CN" sz="2800" b="1" dirty="0" smtClean="0">
              <a:solidFill>
                <a:srgbClr val="000000"/>
              </a:solidFill>
              <a:latin typeface="Calibri"/>
              <a:cs typeface="+mn-cs"/>
            </a:endParaRPr>
          </a:p>
          <a:p>
            <a:pPr marL="342900" indent="-342900">
              <a:buFontTx/>
              <a:buChar char="-"/>
            </a:pPr>
            <a:r>
              <a:rPr lang="en-US" altLang="zh-CN" sz="2800" b="1" dirty="0" smtClean="0">
                <a:solidFill>
                  <a:srgbClr val="000000"/>
                </a:solidFill>
                <a:latin typeface="Calibri"/>
                <a:cs typeface="+mn-cs"/>
              </a:rPr>
              <a:t>Achieves </a:t>
            </a:r>
            <a:r>
              <a:rPr lang="en-US" altLang="zh-CN" sz="2800" b="1" dirty="0">
                <a:solidFill>
                  <a:srgbClr val="000000"/>
                </a:solidFill>
                <a:latin typeface="Calibri"/>
                <a:cs typeface="+mn-cs"/>
              </a:rPr>
              <a:t>full-capacity above </a:t>
            </a:r>
            <a:r>
              <a:rPr lang="en-US" altLang="zh-CN" sz="2800" b="1" i="1" dirty="0">
                <a:solidFill>
                  <a:srgbClr val="FF0000"/>
                </a:solidFill>
                <a:latin typeface="Calibri"/>
                <a:cs typeface="+mn-cs"/>
              </a:rPr>
              <a:t>Landau Rate</a:t>
            </a:r>
          </a:p>
          <a:p>
            <a:endParaRPr lang="en-US" altLang="zh-CN" sz="1800" b="1" dirty="0">
              <a:solidFill>
                <a:srgbClr val="000000"/>
              </a:solidFill>
              <a:latin typeface="Calibri"/>
              <a:cs typeface="+mn-cs"/>
            </a:endParaRPr>
          </a:p>
          <a:p>
            <a:pPr lvl="1"/>
            <a:endParaRPr lang="en-US" altLang="zh-CN" sz="1800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108601" y="4124128"/>
            <a:ext cx="5904656" cy="2724977"/>
            <a:chOff x="2426832" y="2536012"/>
            <a:chExt cx="5904656" cy="2724977"/>
          </a:xfrm>
        </p:grpSpPr>
        <p:grpSp>
          <p:nvGrpSpPr>
            <p:cNvPr id="24" name="Group 114"/>
            <p:cNvGrpSpPr/>
            <p:nvPr/>
          </p:nvGrpSpPr>
          <p:grpSpPr>
            <a:xfrm>
              <a:off x="4211960" y="2536012"/>
              <a:ext cx="1080120" cy="2222368"/>
              <a:chOff x="4211960" y="2536012"/>
              <a:chExt cx="1080120" cy="222236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4211960" y="2536012"/>
                <a:ext cx="576064" cy="432048"/>
              </a:xfrm>
              <a:prstGeom prst="ellipse">
                <a:avLst/>
              </a:prstGeom>
              <a:noFill/>
              <a:ln w="31750" cap="flat" cmpd="sng" algn="ctr">
                <a:solidFill>
                  <a:srgbClr val="0070C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 kern="0" smtClean="0">
                  <a:solidFill>
                    <a:srgbClr val="FFFFFF"/>
                  </a:solidFill>
                  <a:latin typeface="Calibri"/>
                  <a:cs typeface="+mn-cs"/>
                </a:endParaRPr>
              </a:p>
            </p:txBody>
          </p:sp>
          <p:cxnSp>
            <p:nvCxnSpPr>
              <p:cNvPr id="27" name="Curved Connector 26"/>
              <p:cNvCxnSpPr/>
              <p:nvPr/>
            </p:nvCxnSpPr>
            <p:spPr>
              <a:xfrm rot="16200000" flipH="1">
                <a:off x="3951232" y="3417532"/>
                <a:ext cx="1872208" cy="809488"/>
              </a:xfrm>
              <a:prstGeom prst="curvedConnector3">
                <a:avLst>
                  <a:gd name="adj1" fmla="val 50000"/>
                </a:avLst>
              </a:prstGeom>
              <a:noFill/>
              <a:ln w="25400" cap="flat" cmpd="sng" algn="ctr">
                <a:solidFill>
                  <a:srgbClr val="0070C0"/>
                </a:solidFill>
                <a:prstDash val="solid"/>
                <a:tailEnd type="arrow"/>
              </a:ln>
              <a:effectLst/>
            </p:spPr>
          </p:cxnSp>
        </p:grpSp>
        <p:sp>
          <p:nvSpPr>
            <p:cNvPr id="25" name="TextBox 24"/>
            <p:cNvSpPr txBox="1"/>
            <p:nvPr/>
          </p:nvSpPr>
          <p:spPr>
            <a:xfrm>
              <a:off x="2426832" y="4799324"/>
              <a:ext cx="59046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i="1" kern="0" dirty="0" smtClean="0">
                  <a:solidFill>
                    <a:srgbClr val="FF0000"/>
                  </a:solidFill>
                  <a:latin typeface="Calibri"/>
                  <a:cs typeface="+mn-cs"/>
                </a:rPr>
                <a:t>Landau Rate</a:t>
              </a:r>
              <a:r>
                <a:rPr lang="en-US" altLang="zh-CN" kern="0" dirty="0" smtClean="0">
                  <a:solidFill>
                    <a:srgbClr val="FF0000"/>
                  </a:solidFill>
                  <a:latin typeface="Calibri"/>
                  <a:cs typeface="+mn-cs"/>
                </a:rPr>
                <a:t>:  sum of total bandwidths</a:t>
              </a:r>
              <a:endParaRPr lang="zh-CN" altLang="en-US" kern="0" dirty="0" smtClean="0">
                <a:solidFill>
                  <a:srgbClr val="FF0000"/>
                </a:solidFill>
                <a:latin typeface="Calibr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613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49" descr="C:\Program Files\Common Files\Microsoft Shared\Clipart\cagcat50\bl00393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7613" y="1816100"/>
            <a:ext cx="26924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350838" y="1143000"/>
            <a:ext cx="7848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algn="ctr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0033CC"/>
                </a:solidFill>
                <a:latin typeface="Garamond"/>
                <a:ea typeface="ＭＳ Ｐゴシック" pitchFamily="34" charset="-128"/>
                <a:cs typeface="ＭＳ Ｐゴシック" pitchFamily="34" charset="-128"/>
              </a:rPr>
              <a:t>Wireless Sensor Networks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600" i="1" dirty="0">
                <a:solidFill>
                  <a:srgbClr val="0033CC"/>
                </a:solidFill>
              </a:rPr>
              <a:t>Data Collection and Distributed Control</a:t>
            </a:r>
            <a:endParaRPr lang="en-US" sz="3600" b="1" dirty="0">
              <a:solidFill>
                <a:srgbClr val="0033CC"/>
              </a:solidFill>
              <a:latin typeface="Garamond"/>
              <a:ea typeface="ＭＳ Ｐゴシック" pitchFamily="34" charset="-128"/>
              <a:cs typeface="ＭＳ Ｐゴシック" pitchFamily="34" charset="-128"/>
            </a:endParaRPr>
          </a:p>
          <a:p>
            <a:pPr algn="ctr">
              <a:lnSpc>
                <a:spcPct val="80000"/>
              </a:lnSpc>
              <a:defRPr/>
            </a:pPr>
            <a:endParaRPr lang="en-US" sz="4000" b="1" i="1" dirty="0">
              <a:solidFill>
                <a:srgbClr val="0033CC"/>
              </a:solidFill>
              <a:latin typeface="Garamond"/>
              <a:ea typeface="ＭＳ Ｐゴシック" pitchFamily="34" charset="-128"/>
              <a:cs typeface="ＭＳ Ｐゴシック" pitchFamily="34" charset="-128"/>
            </a:endParaRPr>
          </a:p>
        </p:txBody>
      </p:sp>
      <p:sp>
        <p:nvSpPr>
          <p:cNvPr id="98308" name="Content Placeholder 109"/>
          <p:cNvSpPr>
            <a:spLocks/>
          </p:cNvSpPr>
          <p:nvPr/>
        </p:nvSpPr>
        <p:spPr bwMode="auto">
          <a:xfrm>
            <a:off x="79375" y="5422900"/>
            <a:ext cx="8232775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lnSpc>
                <a:spcPct val="7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000" b="1" dirty="0">
                <a:solidFill>
                  <a:srgbClr val="0033CC"/>
                </a:solidFill>
                <a:latin typeface="Garamond"/>
                <a:ea typeface="ＭＳ Ｐゴシック" pitchFamily="34" charset="-128"/>
                <a:cs typeface="ＭＳ Ｐゴシック" pitchFamily="34" charset="-128"/>
              </a:rPr>
              <a:t>Energy (transmit and processing) is the driving constraint</a:t>
            </a: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000" b="1" dirty="0">
                <a:solidFill>
                  <a:srgbClr val="0033CC"/>
                </a:solidFill>
                <a:latin typeface="Garamond"/>
                <a:ea typeface="ＭＳ Ｐゴシック" pitchFamily="34" charset="-128"/>
                <a:cs typeface="ＭＳ Ｐゴシック" pitchFamily="34" charset="-128"/>
              </a:rPr>
              <a:t>Data flows to centralized location (joint compression)</a:t>
            </a: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000" b="1" dirty="0">
                <a:solidFill>
                  <a:srgbClr val="0033CC"/>
                </a:solidFill>
                <a:latin typeface="Garamond"/>
                <a:ea typeface="ＭＳ Ｐゴシック" pitchFamily="34" charset="-128"/>
                <a:cs typeface="ＭＳ Ｐゴシック" pitchFamily="34" charset="-128"/>
              </a:rPr>
              <a:t>Low per-node rates but tens to thousands of nodes</a:t>
            </a: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000" b="1" dirty="0">
                <a:solidFill>
                  <a:srgbClr val="0033CC"/>
                </a:solidFill>
                <a:latin typeface="Garamond"/>
                <a:ea typeface="ＭＳ Ｐゴシック" pitchFamily="34" charset="-128"/>
                <a:cs typeface="ＭＳ Ｐゴシック" pitchFamily="34" charset="-128"/>
              </a:rPr>
              <a:t>Intelligence is in the network rather than in the devices</a:t>
            </a:r>
          </a:p>
        </p:txBody>
      </p:sp>
      <p:sp>
        <p:nvSpPr>
          <p:cNvPr id="107" name="Rectangle 3"/>
          <p:cNvSpPr txBox="1">
            <a:spLocks noChangeArrowheads="1"/>
          </p:cNvSpPr>
          <p:nvPr/>
        </p:nvSpPr>
        <p:spPr>
          <a:xfrm>
            <a:off x="5867400" y="1752600"/>
            <a:ext cx="3916363" cy="13716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Garamond"/>
                <a:ea typeface="ＭＳ Ｐゴシック" pitchFamily="34" charset="-128"/>
              </a:rPr>
              <a:t>Smart homes/buildings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Garamond"/>
                <a:ea typeface="ＭＳ Ｐゴシック" pitchFamily="34" charset="-128"/>
              </a:rPr>
              <a:t>Smart structures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Garamond"/>
                <a:ea typeface="ＭＳ Ｐゴシック" pitchFamily="34" charset="-128"/>
              </a:rPr>
              <a:t>Search and rescue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Garamond"/>
                <a:ea typeface="ＭＳ Ｐゴシック" pitchFamily="34" charset="-128"/>
              </a:rPr>
              <a:t>Homeland security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Garamond"/>
                <a:ea typeface="ＭＳ Ｐゴシック" pitchFamily="34" charset="-128"/>
              </a:rPr>
              <a:t>Event detection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Garamond"/>
                <a:ea typeface="ＭＳ Ｐゴシック" pitchFamily="34" charset="-128"/>
              </a:rPr>
              <a:t>Battlefield surveillance</a:t>
            </a:r>
          </a:p>
        </p:txBody>
      </p:sp>
      <p:pic>
        <p:nvPicPr>
          <p:cNvPr id="47110" name="Picture 92" descr="http://www.eecs.harvard.edu/~mdw/proj/volcano/pics/reventador-design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319463"/>
            <a:ext cx="3657600" cy="216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Freeform 2"/>
          <p:cNvSpPr>
            <a:spLocks/>
          </p:cNvSpPr>
          <p:nvPr/>
        </p:nvSpPr>
        <p:spPr bwMode="auto">
          <a:xfrm>
            <a:off x="6645275" y="3998913"/>
            <a:ext cx="2211388" cy="1533525"/>
          </a:xfrm>
          <a:custGeom>
            <a:avLst/>
            <a:gdLst>
              <a:gd name="T0" fmla="*/ 2147483647 w 1331"/>
              <a:gd name="T1" fmla="*/ 2147483647 h 831"/>
              <a:gd name="T2" fmla="*/ 2147483647 w 1331"/>
              <a:gd name="T3" fmla="*/ 0 h 831"/>
              <a:gd name="T4" fmla="*/ 2147483647 w 1331"/>
              <a:gd name="T5" fmla="*/ 0 h 831"/>
              <a:gd name="T6" fmla="*/ 2147483647 w 1331"/>
              <a:gd name="T7" fmla="*/ 2147483647 h 831"/>
              <a:gd name="T8" fmla="*/ 2147483647 w 1331"/>
              <a:gd name="T9" fmla="*/ 2147483647 h 831"/>
              <a:gd name="T10" fmla="*/ 2147483647 w 1331"/>
              <a:gd name="T11" fmla="*/ 2147483647 h 831"/>
              <a:gd name="T12" fmla="*/ 2147483647 w 1331"/>
              <a:gd name="T13" fmla="*/ 2147483647 h 831"/>
              <a:gd name="T14" fmla="*/ 2147483647 w 1331"/>
              <a:gd name="T15" fmla="*/ 2147483647 h 831"/>
              <a:gd name="T16" fmla="*/ 2147483647 w 1331"/>
              <a:gd name="T17" fmla="*/ 2147483647 h 831"/>
              <a:gd name="T18" fmla="*/ 2147483647 w 1331"/>
              <a:gd name="T19" fmla="*/ 2147483647 h 831"/>
              <a:gd name="T20" fmla="*/ 0 w 1331"/>
              <a:gd name="T21" fmla="*/ 2147483647 h 831"/>
              <a:gd name="T22" fmla="*/ 2147483647 w 1331"/>
              <a:gd name="T23" fmla="*/ 2147483647 h 831"/>
              <a:gd name="T24" fmla="*/ 2147483647 w 1331"/>
              <a:gd name="T25" fmla="*/ 2147483647 h 8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31"/>
              <a:gd name="T40" fmla="*/ 0 h 831"/>
              <a:gd name="T41" fmla="*/ 1331 w 1331"/>
              <a:gd name="T42" fmla="*/ 831 h 8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31" h="831">
                <a:moveTo>
                  <a:pt x="311" y="104"/>
                </a:moveTo>
                <a:lnTo>
                  <a:pt x="462" y="0"/>
                </a:lnTo>
                <a:lnTo>
                  <a:pt x="727" y="0"/>
                </a:lnTo>
                <a:lnTo>
                  <a:pt x="963" y="151"/>
                </a:lnTo>
                <a:lnTo>
                  <a:pt x="1331" y="274"/>
                </a:lnTo>
                <a:lnTo>
                  <a:pt x="1293" y="454"/>
                </a:lnTo>
                <a:lnTo>
                  <a:pt x="1095" y="586"/>
                </a:lnTo>
                <a:lnTo>
                  <a:pt x="623" y="671"/>
                </a:lnTo>
                <a:lnTo>
                  <a:pt x="377" y="831"/>
                </a:lnTo>
                <a:lnTo>
                  <a:pt x="141" y="812"/>
                </a:lnTo>
                <a:lnTo>
                  <a:pt x="0" y="567"/>
                </a:lnTo>
                <a:lnTo>
                  <a:pt x="236" y="265"/>
                </a:lnTo>
                <a:lnTo>
                  <a:pt x="311" y="104"/>
                </a:lnTo>
                <a:close/>
              </a:path>
            </a:pathLst>
          </a:custGeom>
          <a:solidFill>
            <a:srgbClr val="00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" name="Group 150"/>
          <p:cNvGrpSpPr>
            <a:grpSpLocks/>
          </p:cNvGrpSpPr>
          <p:nvPr/>
        </p:nvGrpSpPr>
        <p:grpSpPr bwMode="auto">
          <a:xfrm>
            <a:off x="7621588" y="3643313"/>
            <a:ext cx="165100" cy="319087"/>
            <a:chOff x="8809467" y="4475092"/>
            <a:chExt cx="153931" cy="269866"/>
          </a:xfrm>
        </p:grpSpPr>
        <p:sp>
          <p:nvSpPr>
            <p:cNvPr id="47145" name="Rectangle 29"/>
            <p:cNvSpPr>
              <a:spLocks noChangeArrowheads="1"/>
            </p:cNvSpPr>
            <p:nvPr/>
          </p:nvSpPr>
          <p:spPr bwMode="auto">
            <a:xfrm>
              <a:off x="8809467" y="4565047"/>
              <a:ext cx="153931" cy="179911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146" name="Line 30"/>
            <p:cNvSpPr>
              <a:spLocks noChangeShapeType="1"/>
            </p:cNvSpPr>
            <p:nvPr/>
          </p:nvSpPr>
          <p:spPr bwMode="auto">
            <a:xfrm>
              <a:off x="8888764" y="4475092"/>
              <a:ext cx="4665" cy="11565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47113" name="Line 32"/>
          <p:cNvSpPr>
            <a:spLocks noChangeShapeType="1"/>
          </p:cNvSpPr>
          <p:nvPr/>
        </p:nvSpPr>
        <p:spPr bwMode="auto">
          <a:xfrm>
            <a:off x="6954838" y="5075238"/>
            <a:ext cx="6350" cy="1365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114" name="Rectangle 36"/>
          <p:cNvSpPr>
            <a:spLocks noChangeArrowheads="1"/>
          </p:cNvSpPr>
          <p:nvPr/>
        </p:nvSpPr>
        <p:spPr bwMode="auto">
          <a:xfrm>
            <a:off x="7181850" y="4432300"/>
            <a:ext cx="163513" cy="212725"/>
          </a:xfrm>
          <a:prstGeom prst="rect">
            <a:avLst/>
          </a:prstGeom>
          <a:solidFill>
            <a:srgbClr val="FF33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115" name="Line 37"/>
          <p:cNvSpPr>
            <a:spLocks noChangeShapeType="1"/>
          </p:cNvSpPr>
          <p:nvPr/>
        </p:nvSpPr>
        <p:spPr bwMode="auto">
          <a:xfrm>
            <a:off x="7265988" y="4325938"/>
            <a:ext cx="4762" cy="1365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116" name="Rectangle 38"/>
          <p:cNvSpPr>
            <a:spLocks noChangeArrowheads="1"/>
          </p:cNvSpPr>
          <p:nvPr/>
        </p:nvSpPr>
        <p:spPr bwMode="auto">
          <a:xfrm>
            <a:off x="5957888" y="4276725"/>
            <a:ext cx="165100" cy="212725"/>
          </a:xfrm>
          <a:prstGeom prst="rect">
            <a:avLst/>
          </a:prstGeom>
          <a:solidFill>
            <a:srgbClr val="FF33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117" name="Line 39"/>
          <p:cNvSpPr>
            <a:spLocks noChangeShapeType="1"/>
          </p:cNvSpPr>
          <p:nvPr/>
        </p:nvSpPr>
        <p:spPr bwMode="auto">
          <a:xfrm>
            <a:off x="6037263" y="4191000"/>
            <a:ext cx="4762" cy="13811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118" name="Line 42"/>
          <p:cNvSpPr>
            <a:spLocks noChangeShapeType="1"/>
          </p:cNvSpPr>
          <p:nvPr/>
        </p:nvSpPr>
        <p:spPr bwMode="auto">
          <a:xfrm>
            <a:off x="6096000" y="4191000"/>
            <a:ext cx="1106488" cy="133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119" name="Line 44"/>
          <p:cNvSpPr>
            <a:spLocks noChangeShapeType="1"/>
          </p:cNvSpPr>
          <p:nvPr/>
        </p:nvSpPr>
        <p:spPr bwMode="auto">
          <a:xfrm flipV="1">
            <a:off x="7308850" y="4238625"/>
            <a:ext cx="1023938" cy="117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120" name="Line 47"/>
          <p:cNvSpPr>
            <a:spLocks noChangeShapeType="1"/>
          </p:cNvSpPr>
          <p:nvPr/>
        </p:nvSpPr>
        <p:spPr bwMode="auto">
          <a:xfrm flipH="1">
            <a:off x="6935788" y="4325938"/>
            <a:ext cx="239712" cy="7159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121" name="Line 48"/>
          <p:cNvSpPr>
            <a:spLocks noChangeShapeType="1"/>
          </p:cNvSpPr>
          <p:nvPr/>
        </p:nvSpPr>
        <p:spPr bwMode="auto">
          <a:xfrm flipH="1" flipV="1">
            <a:off x="6961188" y="5110163"/>
            <a:ext cx="930275" cy="76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" name="Group 72"/>
          <p:cNvGrpSpPr>
            <a:grpSpLocks/>
          </p:cNvGrpSpPr>
          <p:nvPr/>
        </p:nvGrpSpPr>
        <p:grpSpPr bwMode="auto">
          <a:xfrm>
            <a:off x="7837488" y="5287963"/>
            <a:ext cx="163512" cy="314325"/>
            <a:chOff x="4431" y="3005"/>
            <a:chExt cx="99" cy="186"/>
          </a:xfrm>
        </p:grpSpPr>
        <p:sp>
          <p:nvSpPr>
            <p:cNvPr id="47143" name="Rectangle 73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144" name="Line 74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75"/>
          <p:cNvGrpSpPr>
            <a:grpSpLocks/>
          </p:cNvGrpSpPr>
          <p:nvPr/>
        </p:nvGrpSpPr>
        <p:grpSpPr bwMode="auto">
          <a:xfrm>
            <a:off x="8370888" y="4184650"/>
            <a:ext cx="163512" cy="314325"/>
            <a:chOff x="4431" y="3005"/>
            <a:chExt cx="99" cy="186"/>
          </a:xfrm>
        </p:grpSpPr>
        <p:sp>
          <p:nvSpPr>
            <p:cNvPr id="47141" name="Rectangle 76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142" name="Line 77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47124" name="Line 78"/>
          <p:cNvSpPr>
            <a:spLocks noChangeShapeType="1"/>
          </p:cNvSpPr>
          <p:nvPr/>
        </p:nvSpPr>
        <p:spPr bwMode="auto">
          <a:xfrm flipH="1">
            <a:off x="7891463" y="4173538"/>
            <a:ext cx="441325" cy="11033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125" name="Line 79"/>
          <p:cNvSpPr>
            <a:spLocks noChangeShapeType="1"/>
          </p:cNvSpPr>
          <p:nvPr/>
        </p:nvSpPr>
        <p:spPr bwMode="auto">
          <a:xfrm flipV="1">
            <a:off x="8001000" y="4724400"/>
            <a:ext cx="733425" cy="584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5" name="Group 81"/>
          <p:cNvGrpSpPr>
            <a:grpSpLocks/>
          </p:cNvGrpSpPr>
          <p:nvPr/>
        </p:nvGrpSpPr>
        <p:grpSpPr bwMode="auto">
          <a:xfrm>
            <a:off x="8734425" y="4645025"/>
            <a:ext cx="165100" cy="314325"/>
            <a:chOff x="4431" y="3005"/>
            <a:chExt cx="99" cy="186"/>
          </a:xfrm>
        </p:grpSpPr>
        <p:sp>
          <p:nvSpPr>
            <p:cNvPr id="47139" name="Rectangle 82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140" name="Line 83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47127" name="Line 84"/>
          <p:cNvSpPr>
            <a:spLocks noChangeShapeType="1"/>
          </p:cNvSpPr>
          <p:nvPr/>
        </p:nvSpPr>
        <p:spPr bwMode="auto">
          <a:xfrm>
            <a:off x="8521700" y="4271963"/>
            <a:ext cx="212725" cy="452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128" name="Line 85"/>
          <p:cNvSpPr>
            <a:spLocks noChangeShapeType="1"/>
          </p:cNvSpPr>
          <p:nvPr/>
        </p:nvSpPr>
        <p:spPr bwMode="auto">
          <a:xfrm>
            <a:off x="7712075" y="3698875"/>
            <a:ext cx="620713" cy="460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" name="Group 86"/>
          <p:cNvGrpSpPr>
            <a:grpSpLocks/>
          </p:cNvGrpSpPr>
          <p:nvPr/>
        </p:nvGrpSpPr>
        <p:grpSpPr bwMode="auto">
          <a:xfrm>
            <a:off x="7704138" y="4624388"/>
            <a:ext cx="165100" cy="314325"/>
            <a:chOff x="4431" y="3005"/>
            <a:chExt cx="99" cy="186"/>
          </a:xfrm>
        </p:grpSpPr>
        <p:sp>
          <p:nvSpPr>
            <p:cNvPr id="47137" name="Rectangle 87"/>
            <p:cNvSpPr>
              <a:spLocks noChangeArrowheads="1"/>
            </p:cNvSpPr>
            <p:nvPr/>
          </p:nvSpPr>
          <p:spPr bwMode="auto">
            <a:xfrm>
              <a:off x="4431" y="3065"/>
              <a:ext cx="99" cy="126"/>
            </a:xfrm>
            <a:prstGeom prst="rect">
              <a:avLst/>
            </a:prstGeom>
            <a:solidFill>
              <a:srgbClr val="FF33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138" name="Line 88"/>
            <p:cNvSpPr>
              <a:spLocks noChangeShapeType="1"/>
            </p:cNvSpPr>
            <p:nvPr/>
          </p:nvSpPr>
          <p:spPr bwMode="auto">
            <a:xfrm>
              <a:off x="4485" y="3005"/>
              <a:ext cx="0" cy="7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47130" name="Rectangle 36"/>
          <p:cNvSpPr>
            <a:spLocks noChangeArrowheads="1"/>
          </p:cNvSpPr>
          <p:nvPr/>
        </p:nvSpPr>
        <p:spPr bwMode="auto">
          <a:xfrm>
            <a:off x="6878638" y="5173663"/>
            <a:ext cx="163512" cy="212725"/>
          </a:xfrm>
          <a:prstGeom prst="rect">
            <a:avLst/>
          </a:prstGeom>
          <a:solidFill>
            <a:srgbClr val="FF33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131" name="Line 44"/>
          <p:cNvSpPr>
            <a:spLocks noChangeShapeType="1"/>
          </p:cNvSpPr>
          <p:nvPr/>
        </p:nvSpPr>
        <p:spPr bwMode="auto">
          <a:xfrm flipV="1">
            <a:off x="7202488" y="3725863"/>
            <a:ext cx="419100" cy="5127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4692650" y="3232150"/>
            <a:ext cx="766762" cy="1014413"/>
            <a:chOff x="764" y="1405"/>
            <a:chExt cx="795" cy="918"/>
          </a:xfrm>
          <a:solidFill>
            <a:srgbClr val="FF3399"/>
          </a:solidFill>
        </p:grpSpPr>
        <p:sp>
          <p:nvSpPr>
            <p:cNvPr id="98345" name="Rectangle 51"/>
            <p:cNvSpPr>
              <a:spLocks noChangeArrowheads="1"/>
            </p:cNvSpPr>
            <p:nvPr/>
          </p:nvSpPr>
          <p:spPr bwMode="auto">
            <a:xfrm>
              <a:off x="1460" y="1591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46" name="Line 52"/>
            <p:cNvSpPr>
              <a:spLocks noChangeShapeType="1"/>
            </p:cNvSpPr>
            <p:nvPr/>
          </p:nvSpPr>
          <p:spPr bwMode="auto">
            <a:xfrm>
              <a:off x="1511" y="1528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47" name="Rectangle 53"/>
            <p:cNvSpPr>
              <a:spLocks noChangeArrowheads="1"/>
            </p:cNvSpPr>
            <p:nvPr/>
          </p:nvSpPr>
          <p:spPr bwMode="auto">
            <a:xfrm>
              <a:off x="908" y="2020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48" name="Line 54"/>
            <p:cNvSpPr>
              <a:spLocks noChangeShapeType="1"/>
            </p:cNvSpPr>
            <p:nvPr/>
          </p:nvSpPr>
          <p:spPr bwMode="auto">
            <a:xfrm>
              <a:off x="959" y="1957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49" name="Rectangle 55"/>
            <p:cNvSpPr>
              <a:spLocks noChangeArrowheads="1"/>
            </p:cNvSpPr>
            <p:nvPr/>
          </p:nvSpPr>
          <p:spPr bwMode="auto">
            <a:xfrm>
              <a:off x="1382" y="1990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50" name="Line 56"/>
            <p:cNvSpPr>
              <a:spLocks noChangeShapeType="1"/>
            </p:cNvSpPr>
            <p:nvPr/>
          </p:nvSpPr>
          <p:spPr bwMode="auto">
            <a:xfrm>
              <a:off x="1436" y="1930"/>
              <a:ext cx="0" cy="78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51" name="Rectangle 57"/>
            <p:cNvSpPr>
              <a:spLocks noChangeArrowheads="1"/>
            </p:cNvSpPr>
            <p:nvPr/>
          </p:nvSpPr>
          <p:spPr bwMode="auto">
            <a:xfrm>
              <a:off x="764" y="1624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52" name="Line 58"/>
            <p:cNvSpPr>
              <a:spLocks noChangeShapeType="1"/>
            </p:cNvSpPr>
            <p:nvPr/>
          </p:nvSpPr>
          <p:spPr bwMode="auto">
            <a:xfrm>
              <a:off x="815" y="1561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53" name="Rectangle 59"/>
            <p:cNvSpPr>
              <a:spLocks noChangeArrowheads="1"/>
            </p:cNvSpPr>
            <p:nvPr/>
          </p:nvSpPr>
          <p:spPr bwMode="auto">
            <a:xfrm>
              <a:off x="1148" y="1468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54" name="Line 60"/>
            <p:cNvSpPr>
              <a:spLocks noChangeShapeType="1"/>
            </p:cNvSpPr>
            <p:nvPr/>
          </p:nvSpPr>
          <p:spPr bwMode="auto">
            <a:xfrm>
              <a:off x="1199" y="1405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55" name="Rectangle 61"/>
            <p:cNvSpPr>
              <a:spLocks noChangeArrowheads="1"/>
            </p:cNvSpPr>
            <p:nvPr/>
          </p:nvSpPr>
          <p:spPr bwMode="auto">
            <a:xfrm>
              <a:off x="1148" y="2197"/>
              <a:ext cx="99" cy="126"/>
            </a:xfrm>
            <a:prstGeom prst="rect">
              <a:avLst/>
            </a:prstGeom>
            <a:grpFill/>
            <a:ln w="12700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56" name="Line 62"/>
            <p:cNvSpPr>
              <a:spLocks noChangeShapeType="1"/>
            </p:cNvSpPr>
            <p:nvPr/>
          </p:nvSpPr>
          <p:spPr bwMode="auto">
            <a:xfrm>
              <a:off x="1199" y="2134"/>
              <a:ext cx="3" cy="81"/>
            </a:xfrm>
            <a:prstGeom prst="line">
              <a:avLst/>
            </a:prstGeom>
            <a:grpFill/>
            <a:ln w="28575">
              <a:solidFill>
                <a:srgbClr val="0000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57" name="Line 63"/>
            <p:cNvSpPr>
              <a:spLocks noChangeShapeType="1"/>
            </p:cNvSpPr>
            <p:nvPr/>
          </p:nvSpPr>
          <p:spPr bwMode="auto">
            <a:xfrm flipV="1">
              <a:off x="866" y="1465"/>
              <a:ext cx="270" cy="117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58" name="Line 64"/>
            <p:cNvSpPr>
              <a:spLocks noChangeShapeType="1"/>
            </p:cNvSpPr>
            <p:nvPr/>
          </p:nvSpPr>
          <p:spPr bwMode="auto">
            <a:xfrm flipH="1">
              <a:off x="1232" y="1975"/>
              <a:ext cx="162" cy="198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59" name="Line 65"/>
            <p:cNvSpPr>
              <a:spLocks noChangeShapeType="1"/>
            </p:cNvSpPr>
            <p:nvPr/>
          </p:nvSpPr>
          <p:spPr bwMode="auto">
            <a:xfrm>
              <a:off x="851" y="1702"/>
              <a:ext cx="72" cy="243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60" name="Line 66"/>
            <p:cNvSpPr>
              <a:spLocks noChangeShapeType="1"/>
            </p:cNvSpPr>
            <p:nvPr/>
          </p:nvSpPr>
          <p:spPr bwMode="auto">
            <a:xfrm flipH="1">
              <a:off x="1427" y="1594"/>
              <a:ext cx="36" cy="324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61" name="Line 67"/>
            <p:cNvSpPr>
              <a:spLocks noChangeShapeType="1"/>
            </p:cNvSpPr>
            <p:nvPr/>
          </p:nvSpPr>
          <p:spPr bwMode="auto">
            <a:xfrm>
              <a:off x="1253" y="1411"/>
              <a:ext cx="216" cy="144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62" name="Line 68"/>
            <p:cNvSpPr>
              <a:spLocks noChangeShapeType="1"/>
            </p:cNvSpPr>
            <p:nvPr/>
          </p:nvSpPr>
          <p:spPr bwMode="auto">
            <a:xfrm>
              <a:off x="998" y="1948"/>
              <a:ext cx="216" cy="144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63" name="Line 69"/>
            <p:cNvSpPr>
              <a:spLocks noChangeShapeType="1"/>
            </p:cNvSpPr>
            <p:nvPr/>
          </p:nvSpPr>
          <p:spPr bwMode="auto">
            <a:xfrm flipH="1">
              <a:off x="1022" y="1504"/>
              <a:ext cx="144" cy="423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64" name="Line 70"/>
            <p:cNvSpPr>
              <a:spLocks noChangeShapeType="1"/>
            </p:cNvSpPr>
            <p:nvPr/>
          </p:nvSpPr>
          <p:spPr bwMode="auto">
            <a:xfrm flipH="1">
              <a:off x="1046" y="1582"/>
              <a:ext cx="378" cy="396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98365" name="Line 71"/>
            <p:cNvSpPr>
              <a:spLocks noChangeShapeType="1"/>
            </p:cNvSpPr>
            <p:nvPr/>
          </p:nvSpPr>
          <p:spPr bwMode="auto">
            <a:xfrm flipH="1" flipV="1">
              <a:off x="899" y="1660"/>
              <a:ext cx="459" cy="252"/>
            </a:xfrm>
            <a:prstGeom prst="line">
              <a:avLst/>
            </a:prstGeom>
            <a:grpFill/>
            <a:ln w="1905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47133" name="Line 45"/>
          <p:cNvSpPr>
            <a:spLocks noChangeShapeType="1"/>
          </p:cNvSpPr>
          <p:nvPr/>
        </p:nvSpPr>
        <p:spPr bwMode="auto">
          <a:xfrm>
            <a:off x="5543550" y="3429000"/>
            <a:ext cx="488950" cy="6778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22525" y="3200400"/>
            <a:ext cx="13112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47135" name="Picture 68" descr="http://ds.informatik.rwth-aachen.de/teaching/ws0607/labsn/brid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447800"/>
            <a:ext cx="2209800" cy="19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36" name="Line 44"/>
          <p:cNvSpPr>
            <a:spLocks noChangeShapeType="1"/>
          </p:cNvSpPr>
          <p:nvPr/>
        </p:nvSpPr>
        <p:spPr bwMode="auto">
          <a:xfrm>
            <a:off x="7345363" y="4437063"/>
            <a:ext cx="366712" cy="2079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822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79" y="97704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CH" sz="4400" b="1" dirty="0" err="1" smtClean="0"/>
              <a:t>Where</a:t>
            </a:r>
            <a:r>
              <a:rPr lang="fr-CH" sz="4400" b="1" dirty="0" smtClean="0"/>
              <a:t> </a:t>
            </a:r>
            <a:r>
              <a:rPr lang="fr-CH" sz="4400" b="1" dirty="0" err="1" smtClean="0"/>
              <a:t>should</a:t>
            </a:r>
            <a:r>
              <a:rPr lang="fr-CH" sz="4400" b="1" dirty="0" smtClean="0"/>
              <a:t> </a:t>
            </a:r>
            <a:r>
              <a:rPr lang="fr-CH" sz="4400" b="1" dirty="0" err="1"/>
              <a:t>e</a:t>
            </a:r>
            <a:r>
              <a:rPr lang="fr-CH" sz="4400" b="1" dirty="0" err="1" smtClean="0"/>
              <a:t>nergy</a:t>
            </a:r>
            <a:r>
              <a:rPr lang="fr-CH" sz="4400" b="1" dirty="0" smtClean="0"/>
              <a:t> come </a:t>
            </a:r>
            <a:r>
              <a:rPr lang="fr-CH" sz="4400" b="1" dirty="0" err="1"/>
              <a:t>f</a:t>
            </a:r>
            <a:r>
              <a:rPr lang="fr-CH" sz="4400" b="1" dirty="0" err="1" smtClean="0"/>
              <a:t>rom</a:t>
            </a:r>
            <a:r>
              <a:rPr lang="fr-CH" sz="4400" b="1" dirty="0" smtClean="0"/>
              <a:t>? </a:t>
            </a:r>
            <a:r>
              <a:rPr lang="fr-CH" dirty="0" smtClean="0"/>
              <a:t/>
            </a:r>
            <a:br>
              <a:rPr lang="fr-CH" dirty="0" smtClean="0"/>
            </a:br>
            <a:endParaRPr lang="fr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615" y="1555844"/>
            <a:ext cx="8168185" cy="5090615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Batteries and </a:t>
            </a:r>
            <a:r>
              <a:rPr lang="fr-CH" dirty="0" err="1" smtClean="0">
                <a:latin typeface="+mj-lt"/>
              </a:rPr>
              <a:t>traditional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charging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mechanisms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err="1" smtClean="0">
                <a:latin typeface="+mj-lt"/>
              </a:rPr>
              <a:t>Well-understood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devices</a:t>
            </a:r>
            <a:r>
              <a:rPr lang="fr-CH" dirty="0" smtClean="0">
                <a:latin typeface="+mj-lt"/>
              </a:rPr>
              <a:t> and </a:t>
            </a:r>
            <a:r>
              <a:rPr lang="fr-CH" dirty="0" err="1" smtClean="0">
                <a:latin typeface="+mj-lt"/>
              </a:rPr>
              <a:t>systems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CH" dirty="0" smtClean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Wireless-power </a:t>
            </a:r>
            <a:r>
              <a:rPr lang="fr-CH" dirty="0" err="1" smtClean="0">
                <a:latin typeface="+mj-lt"/>
              </a:rPr>
              <a:t>transfer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err="1" smtClean="0">
                <a:latin typeface="+mj-lt"/>
              </a:rPr>
              <a:t>Poorly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understood</a:t>
            </a:r>
            <a:r>
              <a:rPr lang="fr-CH" dirty="0" smtClean="0">
                <a:latin typeface="+mj-lt"/>
              </a:rPr>
              <a:t>, </a:t>
            </a:r>
            <a:r>
              <a:rPr lang="fr-CH" dirty="0" err="1" smtClean="0">
                <a:latin typeface="+mj-lt"/>
              </a:rPr>
              <a:t>especially</a:t>
            </a:r>
            <a:r>
              <a:rPr lang="fr-CH" dirty="0" smtClean="0">
                <a:latin typeface="+mj-lt"/>
              </a:rPr>
              <a:t> at large distances and </a:t>
            </a:r>
            <a:r>
              <a:rPr lang="fr-CH" dirty="0" err="1" smtClean="0">
                <a:latin typeface="+mj-lt"/>
              </a:rPr>
              <a:t>with</a:t>
            </a:r>
            <a:r>
              <a:rPr lang="fr-CH" dirty="0" smtClean="0">
                <a:latin typeface="+mj-lt"/>
              </a:rPr>
              <a:t> high </a:t>
            </a:r>
            <a:r>
              <a:rPr lang="fr-CH" dirty="0" err="1" smtClean="0">
                <a:latin typeface="+mj-lt"/>
              </a:rPr>
              <a:t>efficiency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CH" dirty="0" smtClean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Communication </a:t>
            </a:r>
            <a:r>
              <a:rPr lang="fr-CH" dirty="0" err="1" smtClean="0">
                <a:latin typeface="+mj-lt"/>
              </a:rPr>
              <a:t>with</a:t>
            </a:r>
            <a:r>
              <a:rPr lang="fr-CH" dirty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Energy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Harvesting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Devices</a:t>
            </a:r>
            <a:r>
              <a:rPr lang="fr-CH" dirty="0" smtClean="0">
                <a:latin typeface="+mj-lt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Intermittent and </a:t>
            </a:r>
            <a:r>
              <a:rPr lang="fr-CH" dirty="0" err="1" smtClean="0">
                <a:latin typeface="+mj-lt"/>
              </a:rPr>
              <a:t>random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energy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arrivals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Communication </a:t>
            </a:r>
            <a:r>
              <a:rPr lang="fr-CH" dirty="0" err="1" smtClean="0">
                <a:latin typeface="+mj-lt"/>
              </a:rPr>
              <a:t>becomes</a:t>
            </a:r>
            <a:r>
              <a:rPr lang="fr-CH" dirty="0" smtClean="0">
                <a:latin typeface="+mj-lt"/>
              </a:rPr>
              <a:t> </a:t>
            </a:r>
            <a:r>
              <a:rPr lang="fr-CH" dirty="0" err="1" smtClean="0">
                <a:latin typeface="+mj-lt"/>
              </a:rPr>
              <a:t>energy-dependent</a:t>
            </a:r>
            <a:endParaRPr lang="fr-CH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Can combine information and </a:t>
            </a:r>
            <a:r>
              <a:rPr lang="fr-CH" dirty="0" err="1" smtClean="0">
                <a:latin typeface="+mj-lt"/>
              </a:rPr>
              <a:t>energy</a:t>
            </a:r>
            <a:r>
              <a:rPr lang="fr-CH" dirty="0" smtClean="0">
                <a:latin typeface="+mj-lt"/>
              </a:rPr>
              <a:t> transmission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smtClean="0">
                <a:latin typeface="+mj-lt"/>
              </a:rPr>
              <a:t>New </a:t>
            </a:r>
            <a:r>
              <a:rPr lang="fr-CH" dirty="0" err="1" smtClean="0">
                <a:latin typeface="+mj-lt"/>
              </a:rPr>
              <a:t>principals</a:t>
            </a:r>
            <a:r>
              <a:rPr lang="fr-CH" dirty="0" smtClean="0">
                <a:latin typeface="+mj-lt"/>
              </a:rPr>
              <a:t> for communication system design </a:t>
            </a:r>
            <a:r>
              <a:rPr lang="fr-CH" dirty="0" err="1" smtClean="0">
                <a:latin typeface="+mj-lt"/>
              </a:rPr>
              <a:t>needed</a:t>
            </a:r>
            <a:r>
              <a:rPr lang="fr-CH" dirty="0" smtClean="0">
                <a:latin typeface="+mj-lt"/>
              </a:rPr>
              <a:t>.</a:t>
            </a:r>
            <a:endParaRPr lang="fr-CH" dirty="0">
              <a:latin typeface="+mj-lt"/>
            </a:endParaRPr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24182" y="677271"/>
            <a:ext cx="1606170" cy="89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598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398463" y="644525"/>
            <a:ext cx="784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/>
          <a:lstStyle/>
          <a:p>
            <a:pPr algn="ctr">
              <a:lnSpc>
                <a:spcPct val="80000"/>
              </a:lnSpc>
              <a:defRPr/>
            </a:pPr>
            <a:r>
              <a:rPr lang="en-US" sz="4000" b="1" dirty="0">
                <a:solidFill>
                  <a:srgbClr val="0000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Distributed Control over Wireless 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0" y="4886325"/>
            <a:ext cx="8307388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742950" lvl="1" indent="-285750">
              <a:lnSpc>
                <a:spcPct val="8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None/>
              <a:defRPr/>
            </a:pPr>
            <a:r>
              <a:rPr lang="en-US" sz="3200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Interdisciplinary design approach</a:t>
            </a:r>
          </a:p>
          <a:p>
            <a:pPr marL="1143000" lvl="2" indent="-228600">
              <a:lnSpc>
                <a:spcPct val="6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Control requires </a:t>
            </a:r>
            <a:r>
              <a:rPr lang="en-US" b="1" dirty="0">
                <a:solidFill>
                  <a:srgbClr val="FF0000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fast</a:t>
            </a: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accurate</a:t>
            </a: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, and </a:t>
            </a:r>
            <a:r>
              <a:rPr lang="en-US" b="1" dirty="0">
                <a:solidFill>
                  <a:srgbClr val="FF0000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reliable</a:t>
            </a: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 feedback.</a:t>
            </a:r>
          </a:p>
          <a:p>
            <a:pPr marL="1143000" lvl="2" indent="-228600">
              <a:lnSpc>
                <a:spcPct val="6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Wireless networks introduce </a:t>
            </a:r>
            <a:r>
              <a:rPr lang="en-US" b="1" dirty="0">
                <a:solidFill>
                  <a:srgbClr val="FF0000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delay</a:t>
            </a: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loss</a:t>
            </a: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marL="1143000" lvl="2" indent="-228600">
              <a:lnSpc>
                <a:spcPct val="6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Need reliable networks and  robust controllers </a:t>
            </a:r>
          </a:p>
          <a:p>
            <a:pPr marL="1143000" lvl="2" indent="-228600">
              <a:lnSpc>
                <a:spcPct val="6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33CC"/>
                </a:solidFill>
                <a:latin typeface="+mj-lt"/>
                <a:ea typeface="ＭＳ Ｐゴシック" pitchFamily="34" charset="-128"/>
                <a:cs typeface="ＭＳ Ｐゴシック" pitchFamily="34" charset="-128"/>
              </a:rPr>
              <a:t>Mostly open problems</a:t>
            </a:r>
            <a:endParaRPr lang="en-US" sz="2000" b="1" i="1" dirty="0">
              <a:solidFill>
                <a:srgbClr val="0033CC"/>
              </a:solidFill>
              <a:latin typeface="+mj-lt"/>
              <a:ea typeface="ＭＳ Ｐゴシック" pitchFamily="34" charset="-128"/>
              <a:cs typeface="ＭＳ Ｐゴシック" pitchFamily="34" charset="-128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rgbClr val="910016"/>
              </a:buClr>
              <a:buSzPct val="100000"/>
              <a:buFont typeface="Arial" pitchFamily="34" charset="0"/>
              <a:buChar char="•"/>
              <a:defRPr/>
            </a:pPr>
            <a:endParaRPr lang="en-US" b="1" dirty="0">
              <a:solidFill>
                <a:schemeClr val="accent2"/>
              </a:solidFill>
              <a:latin typeface="+mj-lt"/>
              <a:ea typeface="ＭＳ Ｐゴシック" pitchFamily="34" charset="-128"/>
              <a:cs typeface="ＭＳ Ｐゴシック" pitchFamily="34" charset="-128"/>
            </a:endParaRPr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/>
        </p:nvGraphicFramePr>
        <p:xfrm>
          <a:off x="2743200" y="1689100"/>
          <a:ext cx="3538538" cy="2044700"/>
        </p:xfrm>
        <a:graphic>
          <a:graphicData uri="http://schemas.openxmlformats.org/presentationml/2006/ole">
            <p:oleObj spid="_x0000_s54562" name="Clip" r:id="rId3" imgW="2827338" imgH="3497263" progId="">
              <p:embed/>
            </p:oleObj>
          </a:graphicData>
        </a:graphic>
      </p:graphicFrame>
      <p:sp>
        <p:nvSpPr>
          <p:cNvPr id="4112" name="Line 6"/>
          <p:cNvSpPr>
            <a:spLocks noChangeShapeType="1"/>
          </p:cNvSpPr>
          <p:nvPr/>
        </p:nvSpPr>
        <p:spPr bwMode="auto">
          <a:xfrm flipV="1">
            <a:off x="1479550" y="4733925"/>
            <a:ext cx="54165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71638" y="4227513"/>
            <a:ext cx="4329112" cy="387350"/>
            <a:chOff x="656" y="3195"/>
            <a:chExt cx="3330" cy="382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656" y="3380"/>
              <a:ext cx="3330" cy="197"/>
              <a:chOff x="656" y="3380"/>
              <a:chExt cx="3330" cy="197"/>
            </a:xfrm>
          </p:grpSpPr>
          <p:graphicFrame>
            <p:nvGraphicFramePr>
              <p:cNvPr id="4106" name="Object 9"/>
              <p:cNvGraphicFramePr>
                <a:graphicFrameLocks noChangeAspect="1"/>
              </p:cNvGraphicFramePr>
              <p:nvPr/>
            </p:nvGraphicFramePr>
            <p:xfrm>
              <a:off x="656" y="3380"/>
              <a:ext cx="756" cy="197"/>
            </p:xfrm>
            <a:graphic>
              <a:graphicData uri="http://schemas.openxmlformats.org/presentationml/2006/ole">
                <p:oleObj spid="_x0000_s54563" name="Clip" r:id="rId4" imgW="6545263" imgH="1706563" progId="">
                  <p:embed/>
                </p:oleObj>
              </a:graphicData>
            </a:graphic>
          </p:graphicFrame>
          <p:graphicFrame>
            <p:nvGraphicFramePr>
              <p:cNvPr id="4107" name="Object 10"/>
              <p:cNvGraphicFramePr>
                <a:graphicFrameLocks noChangeAspect="1"/>
              </p:cNvGraphicFramePr>
              <p:nvPr/>
            </p:nvGraphicFramePr>
            <p:xfrm>
              <a:off x="2356" y="3380"/>
              <a:ext cx="756" cy="197"/>
            </p:xfrm>
            <a:graphic>
              <a:graphicData uri="http://schemas.openxmlformats.org/presentationml/2006/ole">
                <p:oleObj spid="_x0000_s54564" name="Clip" r:id="rId5" imgW="6545263" imgH="1706563" progId="">
                  <p:embed/>
                </p:oleObj>
              </a:graphicData>
            </a:graphic>
          </p:graphicFrame>
          <p:graphicFrame>
            <p:nvGraphicFramePr>
              <p:cNvPr id="4108" name="Object 11"/>
              <p:cNvGraphicFramePr>
                <a:graphicFrameLocks noChangeAspect="1"/>
              </p:cNvGraphicFramePr>
              <p:nvPr/>
            </p:nvGraphicFramePr>
            <p:xfrm>
              <a:off x="1500" y="3380"/>
              <a:ext cx="756" cy="197"/>
            </p:xfrm>
            <a:graphic>
              <a:graphicData uri="http://schemas.openxmlformats.org/presentationml/2006/ole">
                <p:oleObj spid="_x0000_s54565" name="Clip" r:id="rId6" imgW="6545263" imgH="1706563" progId="">
                  <p:embed/>
                </p:oleObj>
              </a:graphicData>
            </a:graphic>
          </p:graphicFrame>
          <p:graphicFrame>
            <p:nvGraphicFramePr>
              <p:cNvPr id="4109" name="Object 12"/>
              <p:cNvGraphicFramePr>
                <a:graphicFrameLocks noChangeAspect="1"/>
              </p:cNvGraphicFramePr>
              <p:nvPr/>
            </p:nvGraphicFramePr>
            <p:xfrm>
              <a:off x="3230" y="3380"/>
              <a:ext cx="756" cy="197"/>
            </p:xfrm>
            <a:graphic>
              <a:graphicData uri="http://schemas.openxmlformats.org/presentationml/2006/ole">
                <p:oleObj spid="_x0000_s54566" name="Clip" r:id="rId7" imgW="6545263" imgH="1706563" progId="">
                  <p:embed/>
                </p:oleObj>
              </a:graphicData>
            </a:graphic>
          </p:graphicFrame>
        </p:grp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896" y="3195"/>
              <a:ext cx="122" cy="166"/>
              <a:chOff x="1344" y="1856"/>
              <a:chExt cx="122" cy="166"/>
            </a:xfrm>
          </p:grpSpPr>
          <p:sp>
            <p:nvSpPr>
              <p:cNvPr id="4167" name="Line 14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8" name="AutoShape 15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3514" y="3195"/>
              <a:ext cx="122" cy="166"/>
              <a:chOff x="1344" y="1856"/>
              <a:chExt cx="122" cy="166"/>
            </a:xfrm>
          </p:grpSpPr>
          <p:sp>
            <p:nvSpPr>
              <p:cNvPr id="4165" name="Line 17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6" name="AutoShape 18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2600" y="3195"/>
              <a:ext cx="122" cy="166"/>
              <a:chOff x="1344" y="1856"/>
              <a:chExt cx="122" cy="166"/>
            </a:xfrm>
          </p:grpSpPr>
          <p:sp>
            <p:nvSpPr>
              <p:cNvPr id="4163" name="Line 20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4" name="AutoShape 21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1740" y="3195"/>
              <a:ext cx="122" cy="166"/>
              <a:chOff x="1344" y="1856"/>
              <a:chExt cx="122" cy="166"/>
            </a:xfrm>
          </p:grpSpPr>
          <p:sp>
            <p:nvSpPr>
              <p:cNvPr id="4161" name="Line 23"/>
              <p:cNvSpPr>
                <a:spLocks noChangeShapeType="1"/>
              </p:cNvSpPr>
              <p:nvPr/>
            </p:nvSpPr>
            <p:spPr bwMode="auto">
              <a:xfrm flipV="1">
                <a:off x="1400" y="1878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2" name="AutoShape 24"/>
              <p:cNvSpPr>
                <a:spLocks noChangeArrowheads="1"/>
              </p:cNvSpPr>
              <p:nvPr/>
            </p:nvSpPr>
            <p:spPr bwMode="auto">
              <a:xfrm flipV="1">
                <a:off x="1344" y="1856"/>
                <a:ext cx="122" cy="111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</p:grpSp>
      <p:sp>
        <p:nvSpPr>
          <p:cNvPr id="4114" name="Line 25"/>
          <p:cNvSpPr>
            <a:spLocks noChangeShapeType="1"/>
          </p:cNvSpPr>
          <p:nvPr/>
        </p:nvSpPr>
        <p:spPr bwMode="auto">
          <a:xfrm flipV="1">
            <a:off x="1400175" y="3624263"/>
            <a:ext cx="54165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099" name="Object 26"/>
          <p:cNvGraphicFramePr>
            <a:graphicFrameLocks noChangeAspect="1"/>
          </p:cNvGraphicFramePr>
          <p:nvPr/>
        </p:nvGraphicFramePr>
        <p:xfrm>
          <a:off x="5942013" y="3867150"/>
          <a:ext cx="984250" cy="198438"/>
        </p:xfrm>
        <a:graphic>
          <a:graphicData uri="http://schemas.openxmlformats.org/presentationml/2006/ole">
            <p:oleObj spid="_x0000_s54567" name="Clip" r:id="rId8" imgW="6545263" imgH="1706563" progId="">
              <p:embed/>
            </p:oleObj>
          </a:graphicData>
        </a:graphic>
      </p:graphicFrame>
      <p:graphicFrame>
        <p:nvGraphicFramePr>
          <p:cNvPr id="4100" name="Object 27"/>
          <p:cNvGraphicFramePr>
            <a:graphicFrameLocks noChangeAspect="1"/>
          </p:cNvGraphicFramePr>
          <p:nvPr/>
        </p:nvGraphicFramePr>
        <p:xfrm>
          <a:off x="4829175" y="3867150"/>
          <a:ext cx="984250" cy="198438"/>
        </p:xfrm>
        <a:graphic>
          <a:graphicData uri="http://schemas.openxmlformats.org/presentationml/2006/ole">
            <p:oleObj spid="_x0000_s54568" name="Clip" r:id="rId9" imgW="6545263" imgH="1706563" progId="">
              <p:embed/>
            </p:oleObj>
          </a:graphicData>
        </a:graphic>
      </p:graphicFrame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6259513" y="3679825"/>
            <a:ext cx="160337" cy="168275"/>
            <a:chOff x="1344" y="1856"/>
            <a:chExt cx="122" cy="166"/>
          </a:xfrm>
        </p:grpSpPr>
        <p:sp>
          <p:nvSpPr>
            <p:cNvPr id="4154" name="Line 29"/>
            <p:cNvSpPr>
              <a:spLocks noChangeShapeType="1"/>
            </p:cNvSpPr>
            <p:nvPr/>
          </p:nvSpPr>
          <p:spPr bwMode="auto">
            <a:xfrm flipV="1">
              <a:off x="1400" y="1878"/>
              <a:ext cx="0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5" name="AutoShape 30"/>
            <p:cNvSpPr>
              <a:spLocks noChangeArrowheads="1"/>
            </p:cNvSpPr>
            <p:nvPr/>
          </p:nvSpPr>
          <p:spPr bwMode="auto">
            <a:xfrm flipV="1">
              <a:off x="1344" y="1856"/>
              <a:ext cx="122" cy="111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141913" y="3679825"/>
            <a:ext cx="160337" cy="168275"/>
            <a:chOff x="1344" y="1856"/>
            <a:chExt cx="122" cy="166"/>
          </a:xfrm>
        </p:grpSpPr>
        <p:sp>
          <p:nvSpPr>
            <p:cNvPr id="4152" name="Line 32"/>
            <p:cNvSpPr>
              <a:spLocks noChangeShapeType="1"/>
            </p:cNvSpPr>
            <p:nvPr/>
          </p:nvSpPr>
          <p:spPr bwMode="auto">
            <a:xfrm flipV="1">
              <a:off x="1400" y="1878"/>
              <a:ext cx="0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3" name="AutoShape 33"/>
            <p:cNvSpPr>
              <a:spLocks noChangeArrowheads="1"/>
            </p:cNvSpPr>
            <p:nvPr/>
          </p:nvSpPr>
          <p:spPr bwMode="auto">
            <a:xfrm flipV="1">
              <a:off x="1344" y="1856"/>
              <a:ext cx="122" cy="111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grpSp>
        <p:nvGrpSpPr>
          <p:cNvPr id="10" name="Group 34"/>
          <p:cNvGrpSpPr>
            <a:grpSpLocks/>
          </p:cNvGrpSpPr>
          <p:nvPr/>
        </p:nvGrpSpPr>
        <p:grpSpPr bwMode="auto">
          <a:xfrm>
            <a:off x="1485900" y="3679825"/>
            <a:ext cx="2081213" cy="387350"/>
            <a:chOff x="1966" y="2585"/>
            <a:chExt cx="1373" cy="308"/>
          </a:xfrm>
        </p:grpSpPr>
        <p:graphicFrame>
          <p:nvGraphicFramePr>
            <p:cNvPr id="4104" name="Object 35"/>
            <p:cNvGraphicFramePr>
              <a:graphicFrameLocks noChangeAspect="1"/>
            </p:cNvGraphicFramePr>
            <p:nvPr/>
          </p:nvGraphicFramePr>
          <p:xfrm>
            <a:off x="1966" y="2734"/>
            <a:ext cx="648" cy="159"/>
          </p:xfrm>
          <a:graphic>
            <a:graphicData uri="http://schemas.openxmlformats.org/presentationml/2006/ole">
              <p:oleObj spid="_x0000_s54569" name="Clip" r:id="rId10" imgW="6545263" imgH="1706563" progId="">
                <p:embed/>
              </p:oleObj>
            </a:graphicData>
          </a:graphic>
        </p:graphicFrame>
        <p:graphicFrame>
          <p:nvGraphicFramePr>
            <p:cNvPr id="4105" name="Object 36"/>
            <p:cNvGraphicFramePr>
              <a:graphicFrameLocks noChangeAspect="1"/>
            </p:cNvGraphicFramePr>
            <p:nvPr/>
          </p:nvGraphicFramePr>
          <p:xfrm>
            <a:off x="2690" y="2734"/>
            <a:ext cx="649" cy="159"/>
          </p:xfrm>
          <a:graphic>
            <a:graphicData uri="http://schemas.openxmlformats.org/presentationml/2006/ole">
              <p:oleObj spid="_x0000_s54570" name="Clip" r:id="rId11" imgW="6545263" imgH="1706563" progId="">
                <p:embed/>
              </p:oleObj>
            </a:graphicData>
          </a:graphic>
        </p:graphicFrame>
        <p:sp>
          <p:nvSpPr>
            <p:cNvPr id="4148" name="Line 37"/>
            <p:cNvSpPr>
              <a:spLocks noChangeShapeType="1"/>
            </p:cNvSpPr>
            <p:nvPr/>
          </p:nvSpPr>
          <p:spPr bwMode="auto">
            <a:xfrm flipV="1">
              <a:off x="2220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9" name="AutoShape 38"/>
            <p:cNvSpPr>
              <a:spLocks noChangeArrowheads="1"/>
            </p:cNvSpPr>
            <p:nvPr/>
          </p:nvSpPr>
          <p:spPr bwMode="auto">
            <a:xfrm flipV="1">
              <a:off x="2171" y="2585"/>
              <a:ext cx="106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150" name="Line 39"/>
            <p:cNvSpPr>
              <a:spLocks noChangeShapeType="1"/>
            </p:cNvSpPr>
            <p:nvPr/>
          </p:nvSpPr>
          <p:spPr bwMode="auto">
            <a:xfrm flipV="1">
              <a:off x="2945" y="2603"/>
              <a:ext cx="0" cy="1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1" name="AutoShape 40"/>
            <p:cNvSpPr>
              <a:spLocks noChangeArrowheads="1"/>
            </p:cNvSpPr>
            <p:nvPr/>
          </p:nvSpPr>
          <p:spPr bwMode="auto">
            <a:xfrm flipV="1">
              <a:off x="2896" y="2585"/>
              <a:ext cx="105" cy="9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4118" name="Line 41"/>
          <p:cNvSpPr>
            <a:spLocks noChangeShapeType="1"/>
          </p:cNvSpPr>
          <p:nvPr/>
        </p:nvSpPr>
        <p:spPr bwMode="auto">
          <a:xfrm flipV="1">
            <a:off x="1455738" y="4183063"/>
            <a:ext cx="54165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9" name="Line 52"/>
          <p:cNvSpPr>
            <a:spLocks noChangeShapeType="1"/>
          </p:cNvSpPr>
          <p:nvPr/>
        </p:nvSpPr>
        <p:spPr bwMode="auto">
          <a:xfrm flipV="1">
            <a:off x="3019425" y="2200275"/>
            <a:ext cx="1066800" cy="140970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0" name="Line 53"/>
          <p:cNvSpPr>
            <a:spLocks noChangeShapeType="1"/>
          </p:cNvSpPr>
          <p:nvPr/>
        </p:nvSpPr>
        <p:spPr bwMode="auto">
          <a:xfrm>
            <a:off x="2081213" y="3700463"/>
            <a:ext cx="742950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Line 54"/>
          <p:cNvSpPr>
            <a:spLocks noChangeShapeType="1"/>
          </p:cNvSpPr>
          <p:nvPr/>
        </p:nvSpPr>
        <p:spPr bwMode="auto">
          <a:xfrm>
            <a:off x="5407025" y="3706813"/>
            <a:ext cx="746125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Line 55"/>
          <p:cNvSpPr>
            <a:spLocks noChangeShapeType="1"/>
          </p:cNvSpPr>
          <p:nvPr/>
        </p:nvSpPr>
        <p:spPr bwMode="auto">
          <a:xfrm>
            <a:off x="4492625" y="4297363"/>
            <a:ext cx="744538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3" name="Line 56"/>
          <p:cNvSpPr>
            <a:spLocks noChangeShapeType="1"/>
          </p:cNvSpPr>
          <p:nvPr/>
        </p:nvSpPr>
        <p:spPr bwMode="auto">
          <a:xfrm>
            <a:off x="3341688" y="4292600"/>
            <a:ext cx="744537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4" name="Line 57"/>
          <p:cNvSpPr>
            <a:spLocks noChangeShapeType="1"/>
          </p:cNvSpPr>
          <p:nvPr/>
        </p:nvSpPr>
        <p:spPr bwMode="auto">
          <a:xfrm>
            <a:off x="2192338" y="4287838"/>
            <a:ext cx="742950" cy="0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5" name="Line 58"/>
          <p:cNvSpPr>
            <a:spLocks noChangeShapeType="1"/>
          </p:cNvSpPr>
          <p:nvPr/>
        </p:nvSpPr>
        <p:spPr bwMode="auto">
          <a:xfrm flipH="1" flipV="1">
            <a:off x="4291013" y="2424113"/>
            <a:ext cx="1055687" cy="1770062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6" name="Line 59"/>
          <p:cNvSpPr>
            <a:spLocks noChangeShapeType="1"/>
          </p:cNvSpPr>
          <p:nvPr/>
        </p:nvSpPr>
        <p:spPr bwMode="auto">
          <a:xfrm flipH="1" flipV="1">
            <a:off x="4424363" y="2200275"/>
            <a:ext cx="1885950" cy="1374775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7" name="Line 60"/>
          <p:cNvSpPr>
            <a:spLocks noChangeShapeType="1"/>
          </p:cNvSpPr>
          <p:nvPr/>
        </p:nvSpPr>
        <p:spPr bwMode="auto">
          <a:xfrm flipV="1">
            <a:off x="5627688" y="3836988"/>
            <a:ext cx="561975" cy="377825"/>
          </a:xfrm>
          <a:prstGeom prst="line">
            <a:avLst/>
          </a:prstGeom>
          <a:noFill/>
          <a:ln w="12700">
            <a:solidFill>
              <a:srgbClr val="990099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8" name="Line 61"/>
          <p:cNvSpPr>
            <a:spLocks noChangeShapeType="1"/>
          </p:cNvSpPr>
          <p:nvPr/>
        </p:nvSpPr>
        <p:spPr bwMode="auto">
          <a:xfrm flipH="1" flipV="1">
            <a:off x="3170238" y="3694113"/>
            <a:ext cx="2176462" cy="54610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79" name="Text Box 62"/>
          <p:cNvSpPr txBox="1">
            <a:spLocks noChangeArrowheads="1"/>
          </p:cNvSpPr>
          <p:nvPr/>
        </p:nvSpPr>
        <p:spPr bwMode="auto">
          <a:xfrm>
            <a:off x="6299200" y="1630363"/>
            <a:ext cx="2743200" cy="1570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Automated Vehicles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  - Cars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  - Airplanes/UAVs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  - Insect flyers</a:t>
            </a:r>
          </a:p>
        </p:txBody>
      </p:sp>
      <p:graphicFrame>
        <p:nvGraphicFramePr>
          <p:cNvPr id="4101" name="Object 2"/>
          <p:cNvGraphicFramePr>
            <a:graphicFrameLocks noChangeAspect="1"/>
          </p:cNvGraphicFramePr>
          <p:nvPr/>
        </p:nvGraphicFramePr>
        <p:xfrm>
          <a:off x="1528763" y="1716088"/>
          <a:ext cx="576262" cy="430212"/>
        </p:xfrm>
        <a:graphic>
          <a:graphicData uri="http://schemas.openxmlformats.org/presentationml/2006/ole">
            <p:oleObj spid="_x0000_s54571" name="Clip" r:id="rId12" imgW="5318125" imgH="3086100" progId="">
              <p:embed/>
            </p:oleObj>
          </a:graphicData>
        </a:graphic>
      </p:graphicFrame>
      <p:graphicFrame>
        <p:nvGraphicFramePr>
          <p:cNvPr id="4102" name="Object 3"/>
          <p:cNvGraphicFramePr>
            <a:graphicFrameLocks noChangeAspect="1"/>
          </p:cNvGraphicFramePr>
          <p:nvPr/>
        </p:nvGraphicFramePr>
        <p:xfrm>
          <a:off x="228600" y="1857375"/>
          <a:ext cx="576263" cy="428625"/>
        </p:xfrm>
        <a:graphic>
          <a:graphicData uri="http://schemas.openxmlformats.org/presentationml/2006/ole">
            <p:oleObj spid="_x0000_s54572" name="Clip" r:id="rId13" imgW="5318125" imgH="3086100" progId="">
              <p:embed/>
            </p:oleObj>
          </a:graphicData>
        </a:graphic>
      </p:graphicFrame>
      <p:graphicFrame>
        <p:nvGraphicFramePr>
          <p:cNvPr id="4103" name="Object 4"/>
          <p:cNvGraphicFramePr>
            <a:graphicFrameLocks noChangeAspect="1"/>
          </p:cNvGraphicFramePr>
          <p:nvPr/>
        </p:nvGraphicFramePr>
        <p:xfrm>
          <a:off x="2794000" y="1635125"/>
          <a:ext cx="576263" cy="444500"/>
        </p:xfrm>
        <a:graphic>
          <a:graphicData uri="http://schemas.openxmlformats.org/presentationml/2006/ole">
            <p:oleObj spid="_x0000_s54573" name="Clip" r:id="rId14" imgW="5318125" imgH="3086100" progId="">
              <p:embed/>
            </p:oleObj>
          </a:graphicData>
        </a:graphic>
      </p:graphicFrame>
      <p:grpSp>
        <p:nvGrpSpPr>
          <p:cNvPr id="11" name="Group 91"/>
          <p:cNvGrpSpPr>
            <a:grpSpLocks/>
          </p:cNvGrpSpPr>
          <p:nvPr/>
        </p:nvGrpSpPr>
        <p:grpSpPr bwMode="auto">
          <a:xfrm>
            <a:off x="1816100" y="1779588"/>
            <a:ext cx="60325" cy="171450"/>
            <a:chOff x="1498" y="1236"/>
            <a:chExt cx="80" cy="158"/>
          </a:xfrm>
        </p:grpSpPr>
        <p:sp>
          <p:nvSpPr>
            <p:cNvPr id="4146" name="Rectangle 92"/>
            <p:cNvSpPr>
              <a:spLocks noChangeArrowheads="1"/>
            </p:cNvSpPr>
            <p:nvPr/>
          </p:nvSpPr>
          <p:spPr bwMode="auto">
            <a:xfrm>
              <a:off x="1498" y="1287"/>
              <a:ext cx="80" cy="107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7" name="Line 93"/>
            <p:cNvSpPr>
              <a:spLocks noChangeShapeType="1"/>
            </p:cNvSpPr>
            <p:nvPr/>
          </p:nvSpPr>
          <p:spPr bwMode="auto">
            <a:xfrm>
              <a:off x="1542" y="1236"/>
              <a:ext cx="0" cy="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94"/>
          <p:cNvGrpSpPr>
            <a:grpSpLocks/>
          </p:cNvGrpSpPr>
          <p:nvPr/>
        </p:nvGrpSpPr>
        <p:grpSpPr bwMode="auto">
          <a:xfrm>
            <a:off x="523875" y="1930400"/>
            <a:ext cx="61913" cy="171450"/>
            <a:chOff x="1498" y="1236"/>
            <a:chExt cx="80" cy="158"/>
          </a:xfrm>
        </p:grpSpPr>
        <p:sp>
          <p:nvSpPr>
            <p:cNvPr id="4144" name="Rectangle 95"/>
            <p:cNvSpPr>
              <a:spLocks noChangeArrowheads="1"/>
            </p:cNvSpPr>
            <p:nvPr/>
          </p:nvSpPr>
          <p:spPr bwMode="auto">
            <a:xfrm>
              <a:off x="1498" y="1287"/>
              <a:ext cx="80" cy="107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5" name="Line 96"/>
            <p:cNvSpPr>
              <a:spLocks noChangeShapeType="1"/>
            </p:cNvSpPr>
            <p:nvPr/>
          </p:nvSpPr>
          <p:spPr bwMode="auto">
            <a:xfrm>
              <a:off x="1542" y="1236"/>
              <a:ext cx="0" cy="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7"/>
          <p:cNvGrpSpPr>
            <a:grpSpLocks/>
          </p:cNvGrpSpPr>
          <p:nvPr/>
        </p:nvGrpSpPr>
        <p:grpSpPr bwMode="auto">
          <a:xfrm>
            <a:off x="3098800" y="1724025"/>
            <a:ext cx="60325" cy="171450"/>
            <a:chOff x="1498" y="1236"/>
            <a:chExt cx="80" cy="158"/>
          </a:xfrm>
        </p:grpSpPr>
        <p:sp>
          <p:nvSpPr>
            <p:cNvPr id="4142" name="Rectangle 98"/>
            <p:cNvSpPr>
              <a:spLocks noChangeArrowheads="1"/>
            </p:cNvSpPr>
            <p:nvPr/>
          </p:nvSpPr>
          <p:spPr bwMode="auto">
            <a:xfrm>
              <a:off x="1498" y="1287"/>
              <a:ext cx="80" cy="107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3" name="Line 99"/>
            <p:cNvSpPr>
              <a:spLocks noChangeShapeType="1"/>
            </p:cNvSpPr>
            <p:nvPr/>
          </p:nvSpPr>
          <p:spPr bwMode="auto">
            <a:xfrm>
              <a:off x="1542" y="1236"/>
              <a:ext cx="0" cy="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33" name="Line 100"/>
          <p:cNvSpPr>
            <a:spLocks noChangeShapeType="1"/>
          </p:cNvSpPr>
          <p:nvPr/>
        </p:nvSpPr>
        <p:spPr bwMode="auto">
          <a:xfrm flipH="1">
            <a:off x="700088" y="1895475"/>
            <a:ext cx="954087" cy="49213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34" name="Line 101"/>
          <p:cNvSpPr>
            <a:spLocks noChangeShapeType="1"/>
          </p:cNvSpPr>
          <p:nvPr/>
        </p:nvSpPr>
        <p:spPr bwMode="auto">
          <a:xfrm flipV="1">
            <a:off x="2051050" y="1779588"/>
            <a:ext cx="1039813" cy="77787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" name="Group 100"/>
          <p:cNvGrpSpPr>
            <a:grpSpLocks/>
          </p:cNvGrpSpPr>
          <p:nvPr/>
        </p:nvGrpSpPr>
        <p:grpSpPr bwMode="auto">
          <a:xfrm>
            <a:off x="4198938" y="2087563"/>
            <a:ext cx="169862" cy="336550"/>
            <a:chOff x="7922863" y="4159962"/>
            <a:chExt cx="169723" cy="337269"/>
          </a:xfrm>
        </p:grpSpPr>
        <p:sp>
          <p:nvSpPr>
            <p:cNvPr id="4138" name="Rectangle 48"/>
            <p:cNvSpPr>
              <a:spLocks noChangeArrowheads="1"/>
            </p:cNvSpPr>
            <p:nvPr/>
          </p:nvSpPr>
          <p:spPr bwMode="auto">
            <a:xfrm>
              <a:off x="7922863" y="4341294"/>
              <a:ext cx="169723" cy="155937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49"/>
            <p:cNvGrpSpPr>
              <a:grpSpLocks/>
            </p:cNvGrpSpPr>
            <p:nvPr/>
          </p:nvGrpSpPr>
          <p:grpSpPr bwMode="auto">
            <a:xfrm>
              <a:off x="7930508" y="4159962"/>
              <a:ext cx="162078" cy="191406"/>
              <a:chOff x="3284" y="2417"/>
              <a:chExt cx="106" cy="152"/>
            </a:xfrm>
          </p:grpSpPr>
          <p:sp>
            <p:nvSpPr>
              <p:cNvPr id="4140" name="Line 50"/>
              <p:cNvSpPr>
                <a:spLocks noChangeShapeType="1"/>
              </p:cNvSpPr>
              <p:nvPr/>
            </p:nvSpPr>
            <p:spPr bwMode="auto">
              <a:xfrm flipV="1">
                <a:off x="3339" y="2453"/>
                <a:ext cx="0" cy="1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41" name="AutoShape 51"/>
              <p:cNvSpPr>
                <a:spLocks noChangeArrowheads="1"/>
              </p:cNvSpPr>
              <p:nvPr/>
            </p:nvSpPr>
            <p:spPr bwMode="auto">
              <a:xfrm flipV="1">
                <a:off x="3284" y="2417"/>
                <a:ext cx="106" cy="9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</p:grpSp>
      <p:pic>
        <p:nvPicPr>
          <p:cNvPr id="4136" name="Picture 72" descr="http://tbn0.google.com/images?q=tbn:e8pI-fpA5kcuNM:http://www.craphound.com/images/il_fullxfull.17876279.jpg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712075" y="3152775"/>
            <a:ext cx="11906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3998913" y="6329363"/>
            <a:ext cx="3389312" cy="461962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chemeClr val="bg2"/>
                </a:solidFill>
                <a:latin typeface="+mj-lt"/>
              </a:rPr>
              <a:t>: Many design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333385"/>
            <a:ext cx="8229600" cy="1143000"/>
          </a:xfrm>
        </p:spPr>
        <p:txBody>
          <a:bodyPr/>
          <a:lstStyle/>
          <a:p>
            <a:r>
              <a:rPr lang="en-US" dirty="0" smtClean="0"/>
              <a:t>Chemical Communications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278" y="4201133"/>
            <a:ext cx="8229600" cy="24395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Can be developed for both macro (&gt;cm) and micro (&lt;mm) scale communications</a:t>
            </a:r>
          </a:p>
          <a:p>
            <a:r>
              <a:rPr lang="en-US" dirty="0" smtClean="0"/>
              <a:t>Greenfield area of research: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eed new modulation schemes, channel impairment mitigation, multiple </a:t>
            </a:r>
            <a:r>
              <a:rPr lang="en-US" dirty="0" err="1" smtClean="0"/>
              <a:t>acces</a:t>
            </a:r>
            <a:r>
              <a:rPr lang="en-US" dirty="0" smtClean="0"/>
              <a:t>, etc.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3993" y="1562604"/>
            <a:ext cx="7273579" cy="25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898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715965" y="1820491"/>
            <a:ext cx="5737569" cy="3952875"/>
            <a:chOff x="7900162" y="1723421"/>
            <a:chExt cx="5737569" cy="3952875"/>
          </a:xfrm>
        </p:grpSpPr>
        <p:pic>
          <p:nvPicPr>
            <p:cNvPr id="2181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1953" y="2943622"/>
              <a:ext cx="1565778" cy="1430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Group 14"/>
            <p:cNvGrpSpPr>
              <a:grpSpLocks/>
            </p:cNvGrpSpPr>
            <p:nvPr/>
          </p:nvGrpSpPr>
          <p:grpSpPr bwMode="auto">
            <a:xfrm>
              <a:off x="7900162" y="1723421"/>
              <a:ext cx="5736239" cy="3952875"/>
              <a:chOff x="1605278" y="1931988"/>
              <a:chExt cx="5859147" cy="4249737"/>
            </a:xfrm>
          </p:grpSpPr>
          <p:pic>
            <p:nvPicPr>
              <p:cNvPr id="6221" name="Picture 10" descr="KodakWiFiCamera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b="25346"/>
              <a:stretch>
                <a:fillRect/>
              </a:stretch>
            </p:blipFill>
            <p:spPr bwMode="auto">
              <a:xfrm>
                <a:off x="1605278" y="3572471"/>
                <a:ext cx="1444625" cy="862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19" name="Picture 8" descr="NokiaE90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992813" y="1989138"/>
                <a:ext cx="1471612" cy="1100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24" name="Picture 13" descr="playstation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924050" y="4592638"/>
                <a:ext cx="1423988" cy="15890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15" name="Picture 3" descr="Image-0047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619500" y="2222501"/>
                <a:ext cx="1895475" cy="3684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18" name="Oval 7"/>
              <p:cNvSpPr>
                <a:spLocks/>
              </p:cNvSpPr>
              <p:nvPr/>
            </p:nvSpPr>
            <p:spPr bwMode="auto">
              <a:xfrm rot="8722276">
                <a:off x="2233613" y="3159125"/>
                <a:ext cx="4518025" cy="1219200"/>
              </a:xfrm>
              <a:prstGeom prst="ellips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 dirty="0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pic>
            <p:nvPicPr>
              <p:cNvPr id="6220" name="Picture 9" descr="microsoft_zune_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866456" y="4958652"/>
                <a:ext cx="687388" cy="1220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22" name="Picture 11" descr="Notebook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712913" y="1931988"/>
                <a:ext cx="1550987" cy="1354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16" name="Oval 5"/>
              <p:cNvSpPr>
                <a:spLocks/>
              </p:cNvSpPr>
              <p:nvPr/>
            </p:nvSpPr>
            <p:spPr bwMode="auto">
              <a:xfrm rot="2091974">
                <a:off x="2244914" y="3103317"/>
                <a:ext cx="4344987" cy="1864482"/>
              </a:xfrm>
              <a:prstGeom prst="ellips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 dirty="0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6217" name="Oval 6"/>
              <p:cNvSpPr>
                <a:spLocks/>
              </p:cNvSpPr>
              <p:nvPr/>
            </p:nvSpPr>
            <p:spPr bwMode="auto">
              <a:xfrm rot="10800000">
                <a:off x="2636043" y="3489325"/>
                <a:ext cx="3574106" cy="1219200"/>
              </a:xfrm>
              <a:prstGeom prst="ellips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3200" b="1" dirty="0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</p:grpSp>
      <p:sp>
        <p:nvSpPr>
          <p:cNvPr id="6146" name="Rectangle 14"/>
          <p:cNvSpPr>
            <a:spLocks noGrp="1" noChangeArrowheads="1"/>
          </p:cNvSpPr>
          <p:nvPr>
            <p:ph type="title"/>
          </p:nvPr>
        </p:nvSpPr>
        <p:spPr>
          <a:xfrm>
            <a:off x="504826" y="689316"/>
            <a:ext cx="8639175" cy="72448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dirty="0">
                <a:latin typeface="Calibri" pitchFamily="34" charset="0"/>
              </a:rPr>
              <a:t>Future Cell Phones</a:t>
            </a:r>
            <a:endParaRPr lang="en-US" sz="3200" i="1" dirty="0">
              <a:latin typeface="Calibri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8325" y="5854094"/>
            <a:ext cx="8131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spAutoFit/>
          </a:bodyPr>
          <a:lstStyle/>
          <a:p>
            <a:pPr eaLnBrk="0" hangingPunct="0"/>
            <a:r>
              <a:rPr lang="en-US" sz="2800" b="1" dirty="0">
                <a:solidFill>
                  <a:srgbClr val="000000"/>
                </a:solidFill>
                <a:latin typeface="Calibri"/>
                <a:cs typeface="Times New Roman" pitchFamily="18" charset="0"/>
              </a:rPr>
              <a:t>Much better performance and reliability than today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96798" y="6244130"/>
            <a:ext cx="8007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>
            <a:spAutoFit/>
          </a:bodyPr>
          <a:lstStyle/>
          <a:p>
            <a:pPr eaLnBrk="0" hangingPunct="0"/>
            <a:r>
              <a:rPr lang="en-US" sz="3200" b="1" dirty="0">
                <a:solidFill>
                  <a:srgbClr val="0000CC"/>
                </a:solidFill>
                <a:latin typeface="Calibri"/>
                <a:cs typeface="Times New Roman" pitchFamily="18" charset="0"/>
              </a:rPr>
              <a:t>- </a:t>
            </a:r>
            <a:r>
              <a:rPr lang="en-US" sz="2800" b="1" i="1" dirty="0" err="1">
                <a:solidFill>
                  <a:srgbClr val="0033CC"/>
                </a:solidFill>
                <a:latin typeface="Calibri"/>
                <a:cs typeface="Times New Roman" pitchFamily="18" charset="0"/>
              </a:rPr>
              <a:t>Gbps</a:t>
            </a:r>
            <a:r>
              <a:rPr lang="en-US" sz="2800" b="1" i="1" dirty="0">
                <a:solidFill>
                  <a:srgbClr val="0033CC"/>
                </a:solidFill>
                <a:latin typeface="Calibri"/>
                <a:cs typeface="Times New Roman" pitchFamily="18" charset="0"/>
              </a:rPr>
              <a:t> rates, low latency/energy , 99.999% coverage</a:t>
            </a:r>
          </a:p>
        </p:txBody>
      </p:sp>
      <p:sp>
        <p:nvSpPr>
          <p:cNvPr id="85" name="Text Box 48"/>
          <p:cNvSpPr txBox="1">
            <a:spLocks noChangeArrowheads="1"/>
          </p:cNvSpPr>
          <p:nvPr/>
        </p:nvSpPr>
        <p:spPr bwMode="auto">
          <a:xfrm>
            <a:off x="446358" y="1284348"/>
            <a:ext cx="5079211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91435" tIns="45718" rIns="91435" bIns="45718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00CC00"/>
                </a:solidFill>
                <a:latin typeface="Calibri"/>
                <a:cs typeface="Times New Roman" pitchFamily="18" charset="0"/>
              </a:rPr>
              <a:t>Everything wireless in one device</a:t>
            </a:r>
          </a:p>
        </p:txBody>
      </p:sp>
      <p:sp>
        <p:nvSpPr>
          <p:cNvPr id="86" name="Text Box 48"/>
          <p:cNvSpPr txBox="1">
            <a:spLocks noChangeArrowheads="1"/>
          </p:cNvSpPr>
          <p:nvPr/>
        </p:nvSpPr>
        <p:spPr bwMode="auto">
          <a:xfrm>
            <a:off x="458080" y="1310138"/>
            <a:ext cx="8574078" cy="52322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91435" tIns="45718" rIns="91435" bIns="45718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00CC00"/>
                </a:solidFill>
                <a:latin typeface="Calibri"/>
                <a:cs typeface="Times New Roman" pitchFamily="18" charset="0"/>
              </a:rPr>
              <a:t>Burden for this performance is on the backbone network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67897" y="1788590"/>
            <a:ext cx="6602412" cy="4120702"/>
            <a:chOff x="8080341" y="1723997"/>
            <a:chExt cx="6602412" cy="4120702"/>
          </a:xfrm>
        </p:grpSpPr>
        <p:sp>
          <p:nvSpPr>
            <p:cNvPr id="6152" name="Rectangle 16"/>
            <p:cNvSpPr>
              <a:spLocks noChangeArrowheads="1"/>
            </p:cNvSpPr>
            <p:nvPr/>
          </p:nvSpPr>
          <p:spPr bwMode="auto">
            <a:xfrm>
              <a:off x="8080341" y="1723997"/>
              <a:ext cx="6602412" cy="3987896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 dirty="0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53" name="Oval 3"/>
            <p:cNvSpPr>
              <a:spLocks noChangeArrowheads="1"/>
            </p:cNvSpPr>
            <p:nvPr/>
          </p:nvSpPr>
          <p:spPr bwMode="auto">
            <a:xfrm>
              <a:off x="10071955" y="2034119"/>
              <a:ext cx="1516653" cy="1533708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54" name="Oval 4"/>
            <p:cNvSpPr>
              <a:spLocks noChangeArrowheads="1"/>
            </p:cNvSpPr>
            <p:nvPr/>
          </p:nvSpPr>
          <p:spPr bwMode="auto">
            <a:xfrm>
              <a:off x="8491814" y="2162718"/>
              <a:ext cx="1516653" cy="1533707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10618659" y="2839553"/>
              <a:ext cx="427955" cy="425052"/>
              <a:chOff x="2001" y="1747"/>
              <a:chExt cx="364" cy="314"/>
            </a:xfrm>
          </p:grpSpPr>
          <p:grpSp>
            <p:nvGrpSpPr>
              <p:cNvPr id="5" name="Group 6"/>
              <p:cNvGrpSpPr>
                <a:grpSpLocks/>
              </p:cNvGrpSpPr>
              <p:nvPr/>
            </p:nvGrpSpPr>
            <p:grpSpPr bwMode="auto">
              <a:xfrm>
                <a:off x="2001" y="1811"/>
                <a:ext cx="364" cy="250"/>
                <a:chOff x="2001" y="1728"/>
                <a:chExt cx="364" cy="250"/>
              </a:xfrm>
            </p:grpSpPr>
            <p:sp>
              <p:nvSpPr>
                <p:cNvPr id="6213" name="Rectangle 7"/>
                <p:cNvSpPr>
                  <a:spLocks noChangeArrowheads="1"/>
                </p:cNvSpPr>
                <p:nvPr/>
              </p:nvSpPr>
              <p:spPr bwMode="auto">
                <a:xfrm>
                  <a:off x="2021" y="1746"/>
                  <a:ext cx="302" cy="200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621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001" y="1728"/>
                  <a:ext cx="364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sz="1600" b="1">
                      <a:solidFill>
                        <a:srgbClr val="000000"/>
                      </a:solidFill>
                      <a:latin typeface="Garamond" pitchFamily="18" charset="0"/>
                      <a:cs typeface="+mn-cs"/>
                    </a:rPr>
                    <a:t>BS</a:t>
                  </a:r>
                </a:p>
              </p:txBody>
            </p:sp>
          </p:grpSp>
          <p:sp>
            <p:nvSpPr>
              <p:cNvPr id="6212" name="Line 9"/>
              <p:cNvSpPr>
                <a:spLocks noChangeShapeType="1"/>
              </p:cNvSpPr>
              <p:nvPr/>
            </p:nvSpPr>
            <p:spPr bwMode="auto">
              <a:xfrm flipV="1">
                <a:off x="2258" y="1747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10297690" y="2486244"/>
              <a:ext cx="402090" cy="323527"/>
              <a:chOff x="2231" y="1386"/>
              <a:chExt cx="342" cy="239"/>
            </a:xfrm>
          </p:grpSpPr>
          <p:pic>
            <p:nvPicPr>
              <p:cNvPr id="6209" name="Picture 11" descr="C:\Program Files\Common Files\Microsoft Shared\Clipart\cagcat50\tn00332_.wmf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231" y="1455"/>
                <a:ext cx="342" cy="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10" name="Line 12"/>
              <p:cNvSpPr>
                <a:spLocks noChangeShapeType="1"/>
              </p:cNvSpPr>
              <p:nvPr/>
            </p:nvSpPr>
            <p:spPr bwMode="auto">
              <a:xfrm flipV="1">
                <a:off x="2427" y="1386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7" name="Group 13"/>
            <p:cNvGrpSpPr>
              <a:grpSpLocks/>
            </p:cNvGrpSpPr>
            <p:nvPr/>
          </p:nvGrpSpPr>
          <p:grpSpPr bwMode="auto">
            <a:xfrm>
              <a:off x="9378292" y="3161725"/>
              <a:ext cx="402090" cy="323526"/>
              <a:chOff x="2231" y="1386"/>
              <a:chExt cx="342" cy="239"/>
            </a:xfrm>
          </p:grpSpPr>
          <p:pic>
            <p:nvPicPr>
              <p:cNvPr id="6207" name="Picture 14" descr="C:\Program Files\Common Files\Microsoft Shared\Clipart\cagcat50\tn00332_.wmf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231" y="1455"/>
                <a:ext cx="342" cy="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08" name="Line 15"/>
              <p:cNvSpPr>
                <a:spLocks noChangeShapeType="1"/>
              </p:cNvSpPr>
              <p:nvPr/>
            </p:nvSpPr>
            <p:spPr bwMode="auto">
              <a:xfrm flipV="1">
                <a:off x="2427" y="1386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8" name="Group 16"/>
            <p:cNvGrpSpPr>
              <a:grpSpLocks/>
            </p:cNvGrpSpPr>
            <p:nvPr/>
          </p:nvGrpSpPr>
          <p:grpSpPr bwMode="auto">
            <a:xfrm>
              <a:off x="8979732" y="2721779"/>
              <a:ext cx="427955" cy="439943"/>
              <a:chOff x="2001" y="1747"/>
              <a:chExt cx="364" cy="325"/>
            </a:xfrm>
          </p:grpSpPr>
          <p:grpSp>
            <p:nvGrpSpPr>
              <p:cNvPr id="9" name="Group 17"/>
              <p:cNvGrpSpPr>
                <a:grpSpLocks/>
              </p:cNvGrpSpPr>
              <p:nvPr/>
            </p:nvGrpSpPr>
            <p:grpSpPr bwMode="auto">
              <a:xfrm>
                <a:off x="2001" y="1822"/>
                <a:ext cx="364" cy="250"/>
                <a:chOff x="2001" y="1739"/>
                <a:chExt cx="364" cy="250"/>
              </a:xfrm>
            </p:grpSpPr>
            <p:sp>
              <p:nvSpPr>
                <p:cNvPr id="6205" name="Rectangle 18"/>
                <p:cNvSpPr>
                  <a:spLocks noChangeArrowheads="1"/>
                </p:cNvSpPr>
                <p:nvPr/>
              </p:nvSpPr>
              <p:spPr bwMode="auto">
                <a:xfrm>
                  <a:off x="2021" y="1746"/>
                  <a:ext cx="302" cy="200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6206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001" y="1739"/>
                  <a:ext cx="364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sz="1600" b="1">
                      <a:solidFill>
                        <a:srgbClr val="000000"/>
                      </a:solidFill>
                      <a:latin typeface="Garamond" pitchFamily="18" charset="0"/>
                      <a:cs typeface="+mn-cs"/>
                    </a:rPr>
                    <a:t>BS</a:t>
                  </a:r>
                </a:p>
              </p:txBody>
            </p:sp>
          </p:grpSp>
          <p:sp>
            <p:nvSpPr>
              <p:cNvPr id="6204" name="Line 20"/>
              <p:cNvSpPr>
                <a:spLocks noChangeShapeType="1"/>
              </p:cNvSpPr>
              <p:nvPr/>
            </p:nvSpPr>
            <p:spPr bwMode="auto">
              <a:xfrm flipV="1">
                <a:off x="2258" y="1747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6159" name="Freeform 21"/>
            <p:cNvSpPr>
              <a:spLocks/>
            </p:cNvSpPr>
            <p:nvPr/>
          </p:nvSpPr>
          <p:spPr bwMode="auto">
            <a:xfrm>
              <a:off x="9340670" y="2727197"/>
              <a:ext cx="248073" cy="408808"/>
            </a:xfrm>
            <a:custGeom>
              <a:avLst/>
              <a:gdLst>
                <a:gd name="T0" fmla="*/ 0 w 211"/>
                <a:gd name="T1" fmla="*/ 0 h 302"/>
                <a:gd name="T2" fmla="*/ 2147483647 w 211"/>
                <a:gd name="T3" fmla="*/ 2147483647 h 302"/>
                <a:gd name="T4" fmla="*/ 0 60000 65536"/>
                <a:gd name="T5" fmla="*/ 0 60000 65536"/>
                <a:gd name="T6" fmla="*/ 0 w 211"/>
                <a:gd name="T7" fmla="*/ 0 h 302"/>
                <a:gd name="T8" fmla="*/ 211 w 211"/>
                <a:gd name="T9" fmla="*/ 302 h 3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11" h="302">
                  <a:moveTo>
                    <a:pt x="0" y="0"/>
                  </a:moveTo>
                  <a:cubicBezTo>
                    <a:pt x="89" y="126"/>
                    <a:pt x="179" y="253"/>
                    <a:pt x="211" y="302"/>
                  </a:cubicBezTo>
                </a:path>
              </a:pathLst>
            </a:custGeom>
            <a:noFill/>
            <a:ln w="19050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60" name="Line 22"/>
            <p:cNvSpPr>
              <a:spLocks noChangeShapeType="1"/>
            </p:cNvSpPr>
            <p:nvPr/>
          </p:nvSpPr>
          <p:spPr bwMode="auto">
            <a:xfrm flipH="1" flipV="1">
              <a:off x="10609251" y="2493013"/>
              <a:ext cx="269235" cy="32082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61" name="Rectangle 24"/>
            <p:cNvSpPr>
              <a:spLocks noChangeArrowheads="1"/>
            </p:cNvSpPr>
            <p:nvPr/>
          </p:nvSpPr>
          <p:spPr bwMode="auto">
            <a:xfrm>
              <a:off x="9000126" y="4176978"/>
              <a:ext cx="782607" cy="483260"/>
            </a:xfrm>
            <a:prstGeom prst="rect">
              <a:avLst/>
            </a:prstGeom>
            <a:noFill/>
            <a:ln w="28575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62" name="Freeform 26"/>
            <p:cNvSpPr>
              <a:spLocks/>
            </p:cNvSpPr>
            <p:nvPr/>
          </p:nvSpPr>
          <p:spPr bwMode="auto">
            <a:xfrm>
              <a:off x="8808159" y="3098103"/>
              <a:ext cx="376224" cy="1386158"/>
            </a:xfrm>
            <a:custGeom>
              <a:avLst/>
              <a:gdLst>
                <a:gd name="T0" fmla="*/ 2147483647 w 320"/>
                <a:gd name="T1" fmla="*/ 0 h 1024"/>
                <a:gd name="T2" fmla="*/ 2147483647 w 320"/>
                <a:gd name="T3" fmla="*/ 2147483647 h 1024"/>
                <a:gd name="T4" fmla="*/ 2147483647 w 320"/>
                <a:gd name="T5" fmla="*/ 2147483647 h 1024"/>
                <a:gd name="T6" fmla="*/ 2147483647 w 320"/>
                <a:gd name="T7" fmla="*/ 2147483647 h 1024"/>
                <a:gd name="T8" fmla="*/ 2147483647 w 320"/>
                <a:gd name="T9" fmla="*/ 2147483647 h 1024"/>
                <a:gd name="T10" fmla="*/ 0 w 320"/>
                <a:gd name="T11" fmla="*/ 2147483647 h 1024"/>
                <a:gd name="T12" fmla="*/ 2147483647 w 320"/>
                <a:gd name="T13" fmla="*/ 2147483647 h 1024"/>
                <a:gd name="T14" fmla="*/ 2147483647 w 320"/>
                <a:gd name="T15" fmla="*/ 2147483647 h 10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0"/>
                <a:gd name="T25" fmla="*/ 0 h 1024"/>
                <a:gd name="T26" fmla="*/ 320 w 320"/>
                <a:gd name="T27" fmla="*/ 1024 h 10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0" h="1024">
                  <a:moveTo>
                    <a:pt x="320" y="0"/>
                  </a:moveTo>
                  <a:cubicBezTo>
                    <a:pt x="302" y="3"/>
                    <a:pt x="283" y="3"/>
                    <a:pt x="265" y="9"/>
                  </a:cubicBezTo>
                  <a:cubicBezTo>
                    <a:pt x="215" y="26"/>
                    <a:pt x="172" y="81"/>
                    <a:pt x="128" y="110"/>
                  </a:cubicBezTo>
                  <a:cubicBezTo>
                    <a:pt x="98" y="153"/>
                    <a:pt x="65" y="194"/>
                    <a:pt x="36" y="238"/>
                  </a:cubicBezTo>
                  <a:cubicBezTo>
                    <a:pt x="25" y="254"/>
                    <a:pt x="18" y="293"/>
                    <a:pt x="18" y="293"/>
                  </a:cubicBezTo>
                  <a:cubicBezTo>
                    <a:pt x="13" y="360"/>
                    <a:pt x="0" y="427"/>
                    <a:pt x="0" y="494"/>
                  </a:cubicBezTo>
                  <a:cubicBezTo>
                    <a:pt x="0" y="643"/>
                    <a:pt x="37" y="776"/>
                    <a:pt x="82" y="915"/>
                  </a:cubicBezTo>
                  <a:cubicBezTo>
                    <a:pt x="93" y="949"/>
                    <a:pt x="145" y="996"/>
                    <a:pt x="173" y="1024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63" name="Freeform 27"/>
            <p:cNvSpPr>
              <a:spLocks/>
            </p:cNvSpPr>
            <p:nvPr/>
          </p:nvSpPr>
          <p:spPr bwMode="auto">
            <a:xfrm>
              <a:off x="9685151" y="3123823"/>
              <a:ext cx="957020" cy="1063984"/>
            </a:xfrm>
            <a:custGeom>
              <a:avLst/>
              <a:gdLst>
                <a:gd name="T0" fmla="*/ 2147483647 w 814"/>
                <a:gd name="T1" fmla="*/ 0 h 786"/>
                <a:gd name="T2" fmla="*/ 2147483647 w 814"/>
                <a:gd name="T3" fmla="*/ 2147483647 h 786"/>
                <a:gd name="T4" fmla="*/ 2147483647 w 814"/>
                <a:gd name="T5" fmla="*/ 2147483647 h 786"/>
                <a:gd name="T6" fmla="*/ 2147483647 w 814"/>
                <a:gd name="T7" fmla="*/ 2147483647 h 786"/>
                <a:gd name="T8" fmla="*/ 2147483647 w 814"/>
                <a:gd name="T9" fmla="*/ 2147483647 h 786"/>
                <a:gd name="T10" fmla="*/ 2147483647 w 814"/>
                <a:gd name="T11" fmla="*/ 2147483647 h 786"/>
                <a:gd name="T12" fmla="*/ 2147483647 w 814"/>
                <a:gd name="T13" fmla="*/ 2147483647 h 786"/>
                <a:gd name="T14" fmla="*/ 2147483647 w 814"/>
                <a:gd name="T15" fmla="*/ 2147483647 h 786"/>
                <a:gd name="T16" fmla="*/ 0 w 814"/>
                <a:gd name="T17" fmla="*/ 2147483647 h 786"/>
                <a:gd name="T18" fmla="*/ 2147483647 w 814"/>
                <a:gd name="T19" fmla="*/ 2147483647 h 7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14"/>
                <a:gd name="T31" fmla="*/ 0 h 786"/>
                <a:gd name="T32" fmla="*/ 814 w 814"/>
                <a:gd name="T33" fmla="*/ 786 h 7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14" h="786">
                  <a:moveTo>
                    <a:pt x="814" y="0"/>
                  </a:moveTo>
                  <a:cubicBezTo>
                    <a:pt x="753" y="20"/>
                    <a:pt x="722" y="28"/>
                    <a:pt x="658" y="36"/>
                  </a:cubicBezTo>
                  <a:cubicBezTo>
                    <a:pt x="563" y="68"/>
                    <a:pt x="472" y="101"/>
                    <a:pt x="375" y="128"/>
                  </a:cubicBezTo>
                  <a:cubicBezTo>
                    <a:pt x="348" y="145"/>
                    <a:pt x="317" y="153"/>
                    <a:pt x="292" y="173"/>
                  </a:cubicBezTo>
                  <a:cubicBezTo>
                    <a:pt x="261" y="198"/>
                    <a:pt x="233" y="241"/>
                    <a:pt x="210" y="274"/>
                  </a:cubicBezTo>
                  <a:cubicBezTo>
                    <a:pt x="201" y="286"/>
                    <a:pt x="193" y="299"/>
                    <a:pt x="183" y="310"/>
                  </a:cubicBezTo>
                  <a:cubicBezTo>
                    <a:pt x="174" y="320"/>
                    <a:pt x="163" y="328"/>
                    <a:pt x="155" y="338"/>
                  </a:cubicBezTo>
                  <a:cubicBezTo>
                    <a:pt x="108" y="399"/>
                    <a:pt x="78" y="468"/>
                    <a:pt x="36" y="530"/>
                  </a:cubicBezTo>
                  <a:cubicBezTo>
                    <a:pt x="14" y="597"/>
                    <a:pt x="17" y="671"/>
                    <a:pt x="0" y="740"/>
                  </a:cubicBezTo>
                  <a:cubicBezTo>
                    <a:pt x="3" y="755"/>
                    <a:pt x="9" y="786"/>
                    <a:pt x="9" y="786"/>
                  </a:cubicBezTo>
                </a:path>
              </a:pathLst>
            </a:custGeom>
            <a:noFill/>
            <a:ln w="12700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64" name="Rectangle 28"/>
            <p:cNvSpPr>
              <a:spLocks noChangeArrowheads="1"/>
            </p:cNvSpPr>
            <p:nvPr/>
          </p:nvSpPr>
          <p:spPr bwMode="auto">
            <a:xfrm>
              <a:off x="10410557" y="4308283"/>
              <a:ext cx="731285" cy="461601"/>
            </a:xfrm>
            <a:prstGeom prst="rect">
              <a:avLst/>
            </a:prstGeom>
            <a:noFill/>
            <a:ln w="28575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65" name="Text Box 29"/>
            <p:cNvSpPr txBox="1">
              <a:spLocks noChangeArrowheads="1"/>
            </p:cNvSpPr>
            <p:nvPr/>
          </p:nvSpPr>
          <p:spPr bwMode="auto">
            <a:xfrm>
              <a:off x="10381497" y="4325947"/>
              <a:ext cx="803425" cy="43704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7000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Phone</a:t>
              </a:r>
            </a:p>
            <a:p>
              <a:pPr algn="ctr" eaLnBrk="0" hangingPunct="0">
                <a:lnSpc>
                  <a:spcPct val="7000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System</a:t>
              </a:r>
            </a:p>
          </p:txBody>
        </p:sp>
        <p:sp>
          <p:nvSpPr>
            <p:cNvPr id="6166" name="Rectangle 31"/>
            <p:cNvSpPr>
              <a:spLocks noChangeArrowheads="1"/>
            </p:cNvSpPr>
            <p:nvPr/>
          </p:nvSpPr>
          <p:spPr bwMode="auto">
            <a:xfrm>
              <a:off x="11829625" y="4158026"/>
              <a:ext cx="856235" cy="502212"/>
            </a:xfrm>
            <a:prstGeom prst="rect">
              <a:avLst/>
            </a:prstGeom>
            <a:noFill/>
            <a:ln w="28575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67" name="Oval 33"/>
            <p:cNvSpPr>
              <a:spLocks noChangeArrowheads="1"/>
            </p:cNvSpPr>
            <p:nvPr/>
          </p:nvSpPr>
          <p:spPr bwMode="auto">
            <a:xfrm>
              <a:off x="12984166" y="4310991"/>
              <a:ext cx="1516653" cy="1533708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grpSp>
          <p:nvGrpSpPr>
            <p:cNvPr id="10" name="Group 34"/>
            <p:cNvGrpSpPr>
              <a:grpSpLocks/>
            </p:cNvGrpSpPr>
            <p:nvPr/>
          </p:nvGrpSpPr>
          <p:grpSpPr bwMode="auto">
            <a:xfrm>
              <a:off x="13503826" y="4987822"/>
              <a:ext cx="427955" cy="439943"/>
              <a:chOff x="2001" y="1747"/>
              <a:chExt cx="364" cy="325"/>
            </a:xfrm>
          </p:grpSpPr>
          <p:grpSp>
            <p:nvGrpSpPr>
              <p:cNvPr id="11" name="Group 35"/>
              <p:cNvGrpSpPr>
                <a:grpSpLocks/>
              </p:cNvGrpSpPr>
              <p:nvPr/>
            </p:nvGrpSpPr>
            <p:grpSpPr bwMode="auto">
              <a:xfrm>
                <a:off x="2001" y="1822"/>
                <a:ext cx="364" cy="250"/>
                <a:chOff x="2001" y="1739"/>
                <a:chExt cx="364" cy="250"/>
              </a:xfrm>
            </p:grpSpPr>
            <p:sp>
              <p:nvSpPr>
                <p:cNvPr id="6201" name="Rectangle 36"/>
                <p:cNvSpPr>
                  <a:spLocks noChangeArrowheads="1"/>
                </p:cNvSpPr>
                <p:nvPr/>
              </p:nvSpPr>
              <p:spPr bwMode="auto">
                <a:xfrm>
                  <a:off x="2021" y="1746"/>
                  <a:ext cx="302" cy="200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6202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001" y="1739"/>
                  <a:ext cx="364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sz="1600" b="1">
                      <a:solidFill>
                        <a:srgbClr val="000000"/>
                      </a:solidFill>
                      <a:latin typeface="Garamond" pitchFamily="18" charset="0"/>
                      <a:cs typeface="+mn-cs"/>
                    </a:rPr>
                    <a:t>BS</a:t>
                  </a:r>
                </a:p>
              </p:txBody>
            </p:sp>
          </p:grpSp>
          <p:sp>
            <p:nvSpPr>
              <p:cNvPr id="6200" name="Line 38"/>
              <p:cNvSpPr>
                <a:spLocks noChangeShapeType="1"/>
              </p:cNvSpPr>
              <p:nvPr/>
            </p:nvSpPr>
            <p:spPr bwMode="auto">
              <a:xfrm flipV="1">
                <a:off x="2258" y="1747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grpSp>
          <p:nvGrpSpPr>
            <p:cNvPr id="12" name="Group 39"/>
            <p:cNvGrpSpPr>
              <a:grpSpLocks/>
            </p:cNvGrpSpPr>
            <p:nvPr/>
          </p:nvGrpSpPr>
          <p:grpSpPr bwMode="auto">
            <a:xfrm>
              <a:off x="13182859" y="4634518"/>
              <a:ext cx="402090" cy="323526"/>
              <a:chOff x="2231" y="1386"/>
              <a:chExt cx="342" cy="239"/>
            </a:xfrm>
          </p:grpSpPr>
          <p:pic>
            <p:nvPicPr>
              <p:cNvPr id="6197" name="Picture 40" descr="C:\Program Files\Common Files\Microsoft Shared\Clipart\cagcat50\tn00332_.wmf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231" y="1455"/>
                <a:ext cx="342" cy="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98" name="Line 41"/>
              <p:cNvSpPr>
                <a:spLocks noChangeShapeType="1"/>
              </p:cNvSpPr>
              <p:nvPr/>
            </p:nvSpPr>
            <p:spPr bwMode="auto">
              <a:xfrm flipV="1">
                <a:off x="2427" y="1386"/>
                <a:ext cx="0" cy="10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0" hangingPunct="0"/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</p:grpSp>
        <p:sp>
          <p:nvSpPr>
            <p:cNvPr id="6170" name="Line 42"/>
            <p:cNvSpPr>
              <a:spLocks noChangeShapeType="1"/>
            </p:cNvSpPr>
            <p:nvPr/>
          </p:nvSpPr>
          <p:spPr bwMode="auto">
            <a:xfrm flipH="1" flipV="1">
              <a:off x="13494420" y="4641286"/>
              <a:ext cx="269235" cy="320821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71" name="Text Box 43"/>
            <p:cNvSpPr txBox="1">
              <a:spLocks noChangeArrowheads="1"/>
            </p:cNvSpPr>
            <p:nvPr/>
          </p:nvSpPr>
          <p:spPr bwMode="auto">
            <a:xfrm>
              <a:off x="8948258" y="1867209"/>
              <a:ext cx="155561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1" i="1" dirty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San Francisco</a:t>
              </a:r>
            </a:p>
          </p:txBody>
        </p:sp>
        <p:sp>
          <p:nvSpPr>
            <p:cNvPr id="6172" name="Text Box 44"/>
            <p:cNvSpPr txBox="1">
              <a:spLocks noChangeArrowheads="1"/>
            </p:cNvSpPr>
            <p:nvPr/>
          </p:nvSpPr>
          <p:spPr bwMode="auto">
            <a:xfrm>
              <a:off x="13253805" y="3994571"/>
              <a:ext cx="878767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1" i="1" dirty="0" smtClean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Boston</a:t>
              </a:r>
              <a:endParaRPr lang="en-US" sz="1800" b="1" i="1" dirty="0">
                <a:solidFill>
                  <a:srgbClr val="000000"/>
                </a:solidFill>
                <a:latin typeface="Garamond" pitchFamily="18" charset="0"/>
                <a:cs typeface="+mn-cs"/>
              </a:endParaRPr>
            </a:p>
          </p:txBody>
        </p:sp>
        <p:sp>
          <p:nvSpPr>
            <p:cNvPr id="6173" name="Freeform 45"/>
            <p:cNvSpPr>
              <a:spLocks/>
            </p:cNvSpPr>
            <p:nvPr/>
          </p:nvSpPr>
          <p:spPr bwMode="auto">
            <a:xfrm>
              <a:off x="12318719" y="4657530"/>
              <a:ext cx="1302676" cy="632164"/>
            </a:xfrm>
            <a:custGeom>
              <a:avLst/>
              <a:gdLst>
                <a:gd name="T0" fmla="*/ 0 w 1108"/>
                <a:gd name="T1" fmla="*/ 0 h 467"/>
                <a:gd name="T2" fmla="*/ 2147483647 w 1108"/>
                <a:gd name="T3" fmla="*/ 2147483647 h 467"/>
                <a:gd name="T4" fmla="*/ 2147483647 w 1108"/>
                <a:gd name="T5" fmla="*/ 2147483647 h 467"/>
                <a:gd name="T6" fmla="*/ 2147483647 w 1108"/>
                <a:gd name="T7" fmla="*/ 2147483647 h 467"/>
                <a:gd name="T8" fmla="*/ 2147483647 w 1108"/>
                <a:gd name="T9" fmla="*/ 2147483647 h 467"/>
                <a:gd name="T10" fmla="*/ 2147483647 w 1108"/>
                <a:gd name="T11" fmla="*/ 2147483647 h 467"/>
                <a:gd name="T12" fmla="*/ 2147483647 w 1108"/>
                <a:gd name="T13" fmla="*/ 2147483647 h 467"/>
                <a:gd name="T14" fmla="*/ 2147483647 w 1108"/>
                <a:gd name="T15" fmla="*/ 2147483647 h 467"/>
                <a:gd name="T16" fmla="*/ 2147483647 w 1108"/>
                <a:gd name="T17" fmla="*/ 2147483647 h 467"/>
                <a:gd name="T18" fmla="*/ 2147483647 w 1108"/>
                <a:gd name="T19" fmla="*/ 2147483647 h 4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08"/>
                <a:gd name="T31" fmla="*/ 0 h 467"/>
                <a:gd name="T32" fmla="*/ 1108 w 1108"/>
                <a:gd name="T33" fmla="*/ 467 h 4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08" h="467">
                  <a:moveTo>
                    <a:pt x="0" y="0"/>
                  </a:moveTo>
                  <a:cubicBezTo>
                    <a:pt x="3" y="9"/>
                    <a:pt x="7" y="18"/>
                    <a:pt x="9" y="28"/>
                  </a:cubicBezTo>
                  <a:cubicBezTo>
                    <a:pt x="13" y="49"/>
                    <a:pt x="12" y="71"/>
                    <a:pt x="18" y="92"/>
                  </a:cubicBezTo>
                  <a:cubicBezTo>
                    <a:pt x="25" y="117"/>
                    <a:pt x="50" y="134"/>
                    <a:pt x="64" y="156"/>
                  </a:cubicBezTo>
                  <a:cubicBezTo>
                    <a:pt x="89" y="195"/>
                    <a:pt x="112" y="241"/>
                    <a:pt x="146" y="275"/>
                  </a:cubicBezTo>
                  <a:cubicBezTo>
                    <a:pt x="191" y="320"/>
                    <a:pt x="239" y="322"/>
                    <a:pt x="292" y="348"/>
                  </a:cubicBezTo>
                  <a:cubicBezTo>
                    <a:pt x="401" y="402"/>
                    <a:pt x="510" y="422"/>
                    <a:pt x="630" y="439"/>
                  </a:cubicBezTo>
                  <a:cubicBezTo>
                    <a:pt x="684" y="456"/>
                    <a:pt x="741" y="449"/>
                    <a:pt x="795" y="467"/>
                  </a:cubicBezTo>
                  <a:cubicBezTo>
                    <a:pt x="827" y="462"/>
                    <a:pt x="906" y="448"/>
                    <a:pt x="932" y="448"/>
                  </a:cubicBezTo>
                  <a:cubicBezTo>
                    <a:pt x="1108" y="448"/>
                    <a:pt x="930" y="458"/>
                    <a:pt x="1024" y="458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74" name="Line 46"/>
            <p:cNvSpPr>
              <a:spLocks noChangeShapeType="1"/>
            </p:cNvSpPr>
            <p:nvPr/>
          </p:nvSpPr>
          <p:spPr bwMode="auto">
            <a:xfrm>
              <a:off x="9733354" y="4438236"/>
              <a:ext cx="656041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75" name="Line 47"/>
            <p:cNvSpPr>
              <a:spLocks noChangeShapeType="1"/>
            </p:cNvSpPr>
            <p:nvPr/>
          </p:nvSpPr>
          <p:spPr bwMode="auto">
            <a:xfrm>
              <a:off x="11144194" y="4438236"/>
              <a:ext cx="656041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76" name="Line 59"/>
            <p:cNvSpPr>
              <a:spLocks noChangeShapeType="1"/>
            </p:cNvSpPr>
            <p:nvPr/>
          </p:nvSpPr>
          <p:spPr bwMode="auto">
            <a:xfrm>
              <a:off x="9789787" y="4243307"/>
              <a:ext cx="225735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triangle" w="med" len="med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77" name="Line 60"/>
            <p:cNvSpPr>
              <a:spLocks noChangeShapeType="1"/>
            </p:cNvSpPr>
            <p:nvPr/>
          </p:nvSpPr>
          <p:spPr bwMode="auto">
            <a:xfrm flipV="1">
              <a:off x="10015522" y="3983402"/>
              <a:ext cx="0" cy="259904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78" name="Line 61"/>
            <p:cNvSpPr>
              <a:spLocks noChangeShapeType="1"/>
            </p:cNvSpPr>
            <p:nvPr/>
          </p:nvSpPr>
          <p:spPr bwMode="auto">
            <a:xfrm>
              <a:off x="10015522" y="3983402"/>
              <a:ext cx="395036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6179" name="Text Box 29"/>
            <p:cNvSpPr txBox="1">
              <a:spLocks noChangeArrowheads="1"/>
            </p:cNvSpPr>
            <p:nvPr/>
          </p:nvSpPr>
          <p:spPr bwMode="auto">
            <a:xfrm>
              <a:off x="8937532" y="4231821"/>
              <a:ext cx="934790" cy="43704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7000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N</a:t>
              </a:r>
              <a:r>
                <a:rPr lang="en-US" sz="1600" b="1" baseline="30000" dirty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th</a:t>
              </a:r>
              <a:r>
                <a:rPr lang="en-US" sz="1600" b="1" dirty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-Gen</a:t>
              </a:r>
            </a:p>
            <a:p>
              <a:pPr algn="ctr" eaLnBrk="0" hangingPunct="0">
                <a:lnSpc>
                  <a:spcPct val="7000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Cellular</a:t>
              </a:r>
            </a:p>
          </p:txBody>
        </p:sp>
        <p:sp>
          <p:nvSpPr>
            <p:cNvPr id="6180" name="Text Box 29"/>
            <p:cNvSpPr txBox="1">
              <a:spLocks noChangeArrowheads="1"/>
            </p:cNvSpPr>
            <p:nvPr/>
          </p:nvSpPr>
          <p:spPr bwMode="auto">
            <a:xfrm>
              <a:off x="11781078" y="4232249"/>
              <a:ext cx="961053" cy="43704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7000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N</a:t>
              </a:r>
              <a:r>
                <a:rPr lang="en-US" sz="1600" b="1" baseline="30000" dirty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th</a:t>
              </a:r>
              <a:r>
                <a:rPr lang="en-US" sz="1600" b="1" dirty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-Gen</a:t>
              </a:r>
            </a:p>
            <a:p>
              <a:pPr algn="ctr" eaLnBrk="0" hangingPunct="0">
                <a:lnSpc>
                  <a:spcPct val="7000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Garamond" pitchFamily="18" charset="0"/>
                  <a:cs typeface="+mn-cs"/>
                </a:rPr>
                <a:t>Cellular</a:t>
              </a:r>
            </a:p>
          </p:txBody>
        </p:sp>
        <p:grpSp>
          <p:nvGrpSpPr>
            <p:cNvPr id="13" name="Group 81"/>
            <p:cNvGrpSpPr>
              <a:grpSpLocks/>
            </p:cNvGrpSpPr>
            <p:nvPr/>
          </p:nvGrpSpPr>
          <p:grpSpPr bwMode="auto">
            <a:xfrm>
              <a:off x="10257597" y="3530183"/>
              <a:ext cx="1479550" cy="781050"/>
              <a:chOff x="64465" y="3032875"/>
              <a:chExt cx="1479742" cy="780817"/>
            </a:xfrm>
          </p:grpSpPr>
          <p:sp>
            <p:nvSpPr>
              <p:cNvPr id="79" name="Explosion 2 78"/>
              <p:cNvSpPr/>
              <p:nvPr/>
            </p:nvSpPr>
            <p:spPr bwMode="auto">
              <a:xfrm rot="719229">
                <a:off x="64465" y="3032875"/>
                <a:ext cx="1479742" cy="780817"/>
              </a:xfrm>
              <a:prstGeom prst="irregularSeal2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3200" b="1">
                  <a:solidFill>
                    <a:prstClr val="black"/>
                  </a:solidFill>
                  <a:latin typeface="ZapfDingbats" pitchFamily="82" charset="2"/>
                  <a:cs typeface="+mn-cs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83568" y="3285212"/>
                <a:ext cx="904532" cy="33845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1600" b="1" dirty="0">
                    <a:solidFill>
                      <a:prstClr val="black"/>
                    </a:solidFill>
                    <a:cs typeface="Times New Roman" pitchFamily="18" charset="0"/>
                  </a:rPr>
                  <a:t>Internet</a:t>
                </a:r>
              </a:p>
            </p:txBody>
          </p:sp>
        </p:grpSp>
        <p:pic>
          <p:nvPicPr>
            <p:cNvPr id="6183" name="Picture 4" descr="http://tbn2.google.com/images?q=tbn:6dGyszhYJVZHbM:http://www.global-b2b-network.com/direct/dbimage/50034985/Cordless_Phone.jpg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9733354" y="4978917"/>
              <a:ext cx="865411" cy="865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84" name="Freeform 55"/>
            <p:cNvSpPr>
              <a:spLocks/>
            </p:cNvSpPr>
            <p:nvPr/>
          </p:nvSpPr>
          <p:spPr bwMode="auto">
            <a:xfrm>
              <a:off x="10410557" y="4763116"/>
              <a:ext cx="430306" cy="795958"/>
            </a:xfrm>
            <a:custGeom>
              <a:avLst/>
              <a:gdLst>
                <a:gd name="T0" fmla="*/ 0 w 366"/>
                <a:gd name="T1" fmla="*/ 2147483647 h 588"/>
                <a:gd name="T2" fmla="*/ 2147483647 w 366"/>
                <a:gd name="T3" fmla="*/ 2147483647 h 588"/>
                <a:gd name="T4" fmla="*/ 2147483647 w 366"/>
                <a:gd name="T5" fmla="*/ 2147483647 h 588"/>
                <a:gd name="T6" fmla="*/ 2147483647 w 366"/>
                <a:gd name="T7" fmla="*/ 2147483647 h 588"/>
                <a:gd name="T8" fmla="*/ 2147483647 w 366"/>
                <a:gd name="T9" fmla="*/ 2147483647 h 588"/>
                <a:gd name="T10" fmla="*/ 2147483647 w 366"/>
                <a:gd name="T11" fmla="*/ 2147483647 h 588"/>
                <a:gd name="T12" fmla="*/ 2147483647 w 366"/>
                <a:gd name="T13" fmla="*/ 2147483647 h 588"/>
                <a:gd name="T14" fmla="*/ 2147483647 w 366"/>
                <a:gd name="T15" fmla="*/ 2147483647 h 588"/>
                <a:gd name="T16" fmla="*/ 2147483647 w 366"/>
                <a:gd name="T17" fmla="*/ 2147483647 h 588"/>
                <a:gd name="T18" fmla="*/ 2147483647 w 366"/>
                <a:gd name="T19" fmla="*/ 2147483647 h 588"/>
                <a:gd name="T20" fmla="*/ 2147483647 w 366"/>
                <a:gd name="T21" fmla="*/ 0 h 5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66"/>
                <a:gd name="T34" fmla="*/ 0 h 588"/>
                <a:gd name="T35" fmla="*/ 366 w 366"/>
                <a:gd name="T36" fmla="*/ 588 h 5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66" h="588">
                  <a:moveTo>
                    <a:pt x="0" y="567"/>
                  </a:moveTo>
                  <a:cubicBezTo>
                    <a:pt x="18" y="573"/>
                    <a:pt x="36" y="588"/>
                    <a:pt x="55" y="586"/>
                  </a:cubicBezTo>
                  <a:cubicBezTo>
                    <a:pt x="74" y="584"/>
                    <a:pt x="92" y="573"/>
                    <a:pt x="110" y="567"/>
                  </a:cubicBezTo>
                  <a:cubicBezTo>
                    <a:pt x="119" y="564"/>
                    <a:pt x="138" y="558"/>
                    <a:pt x="138" y="558"/>
                  </a:cubicBezTo>
                  <a:cubicBezTo>
                    <a:pt x="158" y="528"/>
                    <a:pt x="163" y="497"/>
                    <a:pt x="183" y="467"/>
                  </a:cubicBezTo>
                  <a:cubicBezTo>
                    <a:pt x="191" y="416"/>
                    <a:pt x="182" y="388"/>
                    <a:pt x="192" y="339"/>
                  </a:cubicBezTo>
                  <a:cubicBezTo>
                    <a:pt x="189" y="330"/>
                    <a:pt x="182" y="321"/>
                    <a:pt x="183" y="311"/>
                  </a:cubicBezTo>
                  <a:cubicBezTo>
                    <a:pt x="186" y="284"/>
                    <a:pt x="210" y="212"/>
                    <a:pt x="220" y="183"/>
                  </a:cubicBezTo>
                  <a:cubicBezTo>
                    <a:pt x="237" y="131"/>
                    <a:pt x="217" y="148"/>
                    <a:pt x="247" y="110"/>
                  </a:cubicBezTo>
                  <a:cubicBezTo>
                    <a:pt x="265" y="87"/>
                    <a:pt x="269" y="93"/>
                    <a:pt x="293" y="74"/>
                  </a:cubicBezTo>
                  <a:cubicBezTo>
                    <a:pt x="321" y="51"/>
                    <a:pt x="335" y="17"/>
                    <a:pt x="366" y="0"/>
                  </a:cubicBezTo>
                </a:path>
              </a:pathLst>
            </a:custGeom>
            <a:noFill/>
            <a:ln w="19050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83" name="Line 60"/>
            <p:cNvSpPr>
              <a:spLocks noChangeShapeType="1"/>
            </p:cNvSpPr>
            <p:nvPr/>
          </p:nvSpPr>
          <p:spPr bwMode="auto">
            <a:xfrm>
              <a:off x="12193665" y="3896656"/>
              <a:ext cx="0" cy="259904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sp>
          <p:nvSpPr>
            <p:cNvPr id="84" name="Line 61"/>
            <p:cNvSpPr>
              <a:spLocks noChangeShapeType="1"/>
            </p:cNvSpPr>
            <p:nvPr/>
          </p:nvSpPr>
          <p:spPr bwMode="auto">
            <a:xfrm flipH="1" flipV="1">
              <a:off x="11785693" y="3910724"/>
              <a:ext cx="395036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prstDash val="dash"/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sz="3200" b="1">
                <a:solidFill>
                  <a:prstClr val="black"/>
                </a:solidFill>
                <a:latin typeface="ZapfDingbats" pitchFamily="82" charset="2"/>
                <a:cs typeface="+mn-cs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2299965" y="2012381"/>
              <a:ext cx="1667078" cy="1329829"/>
              <a:chOff x="7900162" y="1723421"/>
              <a:chExt cx="5736239" cy="3952875"/>
            </a:xfrm>
          </p:grpSpPr>
          <p:pic>
            <p:nvPicPr>
              <p:cNvPr id="101" name="Picture 2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71953" y="3069751"/>
                <a:ext cx="1395429" cy="127498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2" name="Group 14"/>
              <p:cNvGrpSpPr>
                <a:grpSpLocks/>
              </p:cNvGrpSpPr>
              <p:nvPr/>
            </p:nvGrpSpPr>
            <p:grpSpPr bwMode="auto">
              <a:xfrm>
                <a:off x="7900162" y="1723421"/>
                <a:ext cx="5736239" cy="3952875"/>
                <a:chOff x="1605278" y="1931988"/>
                <a:chExt cx="5859147" cy="4249737"/>
              </a:xfrm>
            </p:grpSpPr>
            <p:pic>
              <p:nvPicPr>
                <p:cNvPr id="103" name="Picture 10" descr="KodakWiFiCamera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b="25346"/>
                <a:stretch>
                  <a:fillRect/>
                </a:stretch>
              </p:blipFill>
              <p:spPr bwMode="auto">
                <a:xfrm>
                  <a:off x="1605278" y="3572471"/>
                  <a:ext cx="1444625" cy="86201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4" name="Picture 8" descr="NokiaE90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92813" y="1989138"/>
                  <a:ext cx="1471612" cy="11001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" name="Picture 13" descr="playstation3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924050" y="4592638"/>
                  <a:ext cx="1423988" cy="158908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" name="Picture 3" descr="Image-0047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3619500" y="2222501"/>
                  <a:ext cx="1895475" cy="36845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7" name="Oval 7"/>
                <p:cNvSpPr>
                  <a:spLocks/>
                </p:cNvSpPr>
                <p:nvPr/>
              </p:nvSpPr>
              <p:spPr bwMode="auto">
                <a:xfrm rot="8722276">
                  <a:off x="2233613" y="3159125"/>
                  <a:ext cx="4518025" cy="1219200"/>
                </a:xfrm>
                <a:prstGeom prst="ellips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pic>
              <p:nvPicPr>
                <p:cNvPr id="108" name="Picture 9" descr="microsoft_zune_2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866456" y="4958652"/>
                  <a:ext cx="687388" cy="122078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9" name="Picture 11" descr="Notebook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712913" y="1931988"/>
                  <a:ext cx="1550987" cy="135413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0" name="Oval 5"/>
                <p:cNvSpPr>
                  <a:spLocks/>
                </p:cNvSpPr>
                <p:nvPr/>
              </p:nvSpPr>
              <p:spPr bwMode="auto">
                <a:xfrm rot="2091974">
                  <a:off x="2244914" y="3103317"/>
                  <a:ext cx="4344987" cy="1864482"/>
                </a:xfrm>
                <a:prstGeom prst="ellips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  <p:sp>
              <p:nvSpPr>
                <p:cNvPr id="111" name="Oval 6"/>
                <p:cNvSpPr>
                  <a:spLocks/>
                </p:cNvSpPr>
                <p:nvPr/>
              </p:nvSpPr>
              <p:spPr bwMode="auto">
                <a:xfrm rot="10800000">
                  <a:off x="2636043" y="3489325"/>
                  <a:ext cx="3574106" cy="1219200"/>
                </a:xfrm>
                <a:prstGeom prst="ellips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sz="3200" b="1">
                    <a:solidFill>
                      <a:prstClr val="black"/>
                    </a:solidFill>
                    <a:latin typeface="ZapfDingbats" pitchFamily="82" charset="2"/>
                    <a:cs typeface="+mn-cs"/>
                  </a:endParaRPr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11520977" y="3459429"/>
              <a:ext cx="2926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hangingPunct="0"/>
              <a:r>
                <a:rPr lang="en-US" sz="1800" b="1" dirty="0">
                  <a:solidFill>
                    <a:srgbClr val="C00000"/>
                  </a:solidFill>
                  <a:latin typeface="Calibri" pitchFamily="34" charset="0"/>
                  <a:cs typeface="Calibri" pitchFamily="34" charset="0"/>
                </a:rPr>
                <a:t>LTE backbone is  </a:t>
              </a:r>
              <a:r>
                <a:rPr lang="en-US" sz="1800" b="1" u="sng" dirty="0">
                  <a:solidFill>
                    <a:srgbClr val="C00000"/>
                  </a:solidFill>
                  <a:latin typeface="Calibri" pitchFamily="34" charset="0"/>
                  <a:cs typeface="Calibri" pitchFamily="34" charset="0"/>
                </a:rPr>
                <a:t>the Internet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0843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8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586" y="881555"/>
            <a:ext cx="3500403" cy="551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1140" y="1768710"/>
            <a:ext cx="6194313" cy="3935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557997" y="4745911"/>
            <a:ext cx="1323203" cy="992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496537" y="3487140"/>
            <a:ext cx="1384663" cy="1091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6261" y="5290785"/>
            <a:ext cx="2180184" cy="1453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3736411"/>
            <a:ext cx="1585580" cy="926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flipH="1">
            <a:off x="237945" y="2563837"/>
            <a:ext cx="1109689" cy="1112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11376" y="2563837"/>
            <a:ext cx="1729789" cy="889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693" y="4716938"/>
            <a:ext cx="1372560" cy="1028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84804" y="5906009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 smtClean="0">
                <a:solidFill>
                  <a:srgbClr val="0033CC"/>
                </a:solidFill>
                <a:cs typeface="Times New Roman" panose="02020603050405020304" pitchFamily="18" charset="0"/>
              </a:rPr>
              <a:t>Data rate: .5 bps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21161" y="6304426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“fan-enhanced” channel</a:t>
            </a:r>
            <a:r>
              <a:rPr lang="en-US" b="1" dirty="0" smtClean="0">
                <a:solidFill>
                  <a:srgbClr val="0033CC"/>
                </a:solidFill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1421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939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615" y="1806201"/>
            <a:ext cx="4999854" cy="501695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Slow dissipation of chemicals leads to ISI </a:t>
            </a:r>
          </a:p>
          <a:p>
            <a:r>
              <a:rPr lang="en-US" sz="2800" dirty="0" smtClean="0"/>
              <a:t>Can use acid/base transmission to decrease ISI</a:t>
            </a:r>
          </a:p>
          <a:p>
            <a:r>
              <a:rPr lang="en-US" sz="2800" dirty="0"/>
              <a:t>Similar ideas can be applied for multilevel modulation and multiuser techniques</a:t>
            </a:r>
          </a:p>
          <a:p>
            <a:r>
              <a:rPr lang="en-US" sz="2800" dirty="0" smtClean="0"/>
              <a:t>Currently testing in our lab</a:t>
            </a:r>
          </a:p>
          <a:p>
            <a:pPr lvl="1"/>
            <a:r>
              <a:rPr lang="en-US" sz="2400" dirty="0" smtClean="0"/>
              <a:t>New equalization based on </a:t>
            </a:r>
            <a:r>
              <a:rPr lang="en-US" sz="2400" dirty="0" smtClean="0">
                <a:solidFill>
                  <a:srgbClr val="FF0000"/>
                </a:solidFill>
              </a:rPr>
              <a:t>machine learning </a:t>
            </a:r>
          </a:p>
          <a:p>
            <a:pPr lvl="1"/>
            <a:r>
              <a:rPr lang="en-US" sz="2400" dirty="0" smtClean="0"/>
              <a:t>Increased data rate 10x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9258" y="395947"/>
            <a:ext cx="4465352" cy="1584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8038" y="1980320"/>
            <a:ext cx="3073177" cy="2403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6044" y="4709367"/>
            <a:ext cx="1841566" cy="9207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86447" y="4684585"/>
            <a:ext cx="1892524" cy="9455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05794" y="6116645"/>
            <a:ext cx="1834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rgbClr val="FF0000"/>
                </a:solidFill>
                <a:latin typeface="Calibri"/>
                <a:cs typeface="+mn-cs"/>
              </a:rPr>
              <a:t>Stanford Report:</a:t>
            </a:r>
          </a:p>
          <a:p>
            <a:pPr eaLnBrk="0" hangingPunct="0"/>
            <a:r>
              <a:rPr lang="en-US" sz="1600" dirty="0" smtClean="0">
                <a:solidFill>
                  <a:srgbClr val="FF0000"/>
                </a:solidFill>
                <a:latin typeface="Calibri"/>
                <a:cs typeface="+mn-cs"/>
              </a:rPr>
              <a:t>November 15, 2016</a:t>
            </a:r>
            <a:endParaRPr lang="en-US" sz="1600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7142" y="5778091"/>
            <a:ext cx="4181383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600" i="1" dirty="0" smtClean="0">
                <a:solidFill>
                  <a:srgbClr val="0303B5"/>
                </a:solidFill>
                <a:latin typeface="Calibri"/>
                <a:cs typeface="+mn-cs"/>
              </a:rPr>
              <a:t>Sending text messages with </a:t>
            </a:r>
            <a:r>
              <a:rPr lang="en-US" sz="1600" i="1" dirty="0" err="1" smtClean="0">
                <a:solidFill>
                  <a:srgbClr val="0303B5"/>
                </a:solidFill>
                <a:latin typeface="Calibri"/>
                <a:cs typeface="+mn-cs"/>
              </a:rPr>
              <a:t>windex</a:t>
            </a:r>
            <a:r>
              <a:rPr lang="en-US" sz="1600" i="1" dirty="0" smtClean="0">
                <a:solidFill>
                  <a:srgbClr val="0303B5"/>
                </a:solidFill>
                <a:latin typeface="Calibri"/>
                <a:cs typeface="+mn-cs"/>
              </a:rPr>
              <a:t> and vinegar</a:t>
            </a:r>
          </a:p>
        </p:txBody>
      </p:sp>
    </p:spTree>
    <p:extLst>
      <p:ext uri="{BB962C8B-B14F-4D97-AF65-F5344CB8AC3E}">
        <p14:creationId xmlns:p14="http://schemas.microsoft.com/office/powerpoint/2010/main" xmlns="" val="13941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241300" y="363724"/>
            <a:ext cx="8936038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brain as a network</a:t>
            </a:r>
          </a:p>
        </p:txBody>
      </p:sp>
      <p:pic>
        <p:nvPicPr>
          <p:cNvPr id="41996" name="Picture 2" descr="http://www.sciencedaily.com/images/2009/07/09071420344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29000" y="1752600"/>
            <a:ext cx="3276600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882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0250"/>
          </a:xfrm>
        </p:spPr>
        <p:txBody>
          <a:bodyPr/>
          <a:lstStyle/>
          <a:p>
            <a:r>
              <a:rPr lang="en-US" dirty="0" smtClean="0"/>
              <a:t>Epileptic Seizure Focal Points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3414" y="1594338"/>
            <a:ext cx="8323385" cy="43891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Seizure caused </a:t>
            </a:r>
            <a:r>
              <a:rPr lang="en-US" sz="2400" dirty="0"/>
              <a:t>by an oscillating signal moving </a:t>
            </a:r>
            <a:r>
              <a:rPr lang="en-US" sz="2400" dirty="0" smtClean="0"/>
              <a:t>across neurons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When enough </a:t>
            </a:r>
            <a:r>
              <a:rPr lang="en-US" sz="2000" dirty="0" smtClean="0"/>
              <a:t>neurons </a:t>
            </a:r>
            <a:r>
              <a:rPr lang="en-US" sz="2000" dirty="0"/>
              <a:t>oscillate, a </a:t>
            </a:r>
            <a:r>
              <a:rPr lang="en-US" sz="2000" dirty="0" smtClean="0"/>
              <a:t>seizure </a:t>
            </a:r>
            <a:r>
              <a:rPr lang="en-US" sz="2000" dirty="0"/>
              <a:t>occurs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Treatment “cuts out” signal </a:t>
            </a:r>
            <a:r>
              <a:rPr lang="en-US" sz="2000" dirty="0" smtClean="0"/>
              <a:t>origin: errors have serious implications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Directed mutual information spanning tree algorithm applied to </a:t>
            </a:r>
            <a:r>
              <a:rPr lang="en-US" sz="2400" dirty="0" err="1" smtClean="0"/>
              <a:t>ECoG</a:t>
            </a:r>
            <a:r>
              <a:rPr lang="en-US" sz="2400" dirty="0" smtClean="0"/>
              <a:t> measurements estimates the focal point of the seizure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Application of our algorithm to existing data sets on 3 patients matched well with their medical records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9609" y="4064961"/>
            <a:ext cx="4995548" cy="2974627"/>
            <a:chOff x="159609" y="4064961"/>
            <a:chExt cx="4995548" cy="2974627"/>
          </a:xfrm>
        </p:grpSpPr>
        <p:grpSp>
          <p:nvGrpSpPr>
            <p:cNvPr id="8" name="Group 7"/>
            <p:cNvGrpSpPr/>
            <p:nvPr/>
          </p:nvGrpSpPr>
          <p:grpSpPr>
            <a:xfrm>
              <a:off x="454672" y="4064961"/>
              <a:ext cx="4700485" cy="2974627"/>
              <a:chOff x="-128485" y="4191985"/>
              <a:chExt cx="4700485" cy="297462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26959" y="4191985"/>
                <a:ext cx="3545041" cy="2974627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-128485" y="4482437"/>
                <a:ext cx="8691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ECoG</a:t>
                </a:r>
                <a:endParaRPr lang="en-US" sz="2000" b="1" dirty="0" smtClean="0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  <a:p>
                <a:pPr algn="ctr" eaLnBrk="0" hangingPunct="0"/>
                <a:r>
                  <a:rPr lang="en-US" sz="2000" b="1" dirty="0" smtClean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Data</a:t>
                </a:r>
                <a:endParaRPr lang="en-US" sz="2000" b="1" dirty="0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609" y="5063299"/>
              <a:ext cx="1383109" cy="1022759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7186" y="4355413"/>
            <a:ext cx="2843499" cy="22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09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72966" y="420308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25450" y="1783641"/>
            <a:ext cx="8409061" cy="46688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The next wave in wireless technology is upon us</a:t>
            </a:r>
            <a:endParaRPr lang="en-US" sz="2400" dirty="0" smtClean="0"/>
          </a:p>
          <a:p>
            <a:pPr lvl="1"/>
            <a:r>
              <a:rPr lang="en-US" sz="2400" dirty="0" smtClean="0"/>
              <a:t>This technology will enable new applications that will change people’s lives worldwide</a:t>
            </a:r>
          </a:p>
          <a:p>
            <a:pPr lvl="1">
              <a:lnSpc>
                <a:spcPct val="5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800" dirty="0"/>
              <a:t>Future wireless networks must support high rates for some users and extreme energy efficiency for </a:t>
            </a:r>
            <a:r>
              <a:rPr lang="en-US" sz="2800" dirty="0" smtClean="0"/>
              <a:t>others</a:t>
            </a:r>
            <a:endParaRPr lang="en-US" sz="2800" dirty="0"/>
          </a:p>
          <a:p>
            <a:pPr lvl="1"/>
            <a:r>
              <a:rPr lang="en-US" sz="2400" dirty="0"/>
              <a:t>Small </a:t>
            </a:r>
            <a:r>
              <a:rPr lang="en-US" sz="2400" dirty="0" smtClean="0"/>
              <a:t>cells, </a:t>
            </a:r>
            <a:r>
              <a:rPr lang="en-US" sz="2400" dirty="0" err="1" smtClean="0"/>
              <a:t>mmWave</a:t>
            </a:r>
            <a:r>
              <a:rPr lang="en-US" sz="2400" dirty="0" smtClean="0"/>
              <a:t> massive MIMO, Software-Defined Wireless Networks, and energy-efficient design key enablers. </a:t>
            </a:r>
            <a:endParaRPr lang="en-US" sz="2400" dirty="0"/>
          </a:p>
          <a:p>
            <a:pPr lvl="1">
              <a:lnSpc>
                <a:spcPct val="5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Communication tools and modeling techniques may provide breakthroughs in other areas of science</a:t>
            </a:r>
          </a:p>
          <a:p>
            <a:pPr>
              <a:lnSpc>
                <a:spcPct val="100000"/>
              </a:lnSpc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19006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19612" y="1377244"/>
            <a:ext cx="8489280" cy="4982632"/>
          </a:xfrm>
          <a:prstGeom prst="roundRect">
            <a:avLst>
              <a:gd name="adj" fmla="val 6165"/>
            </a:avLst>
          </a:prstGeom>
          <a:solidFill>
            <a:srgbClr val="FFFFFF"/>
          </a:solidFill>
          <a:ln>
            <a:noFill/>
          </a:ln>
          <a:scene3d>
            <a:camera prst="orthographicFront"/>
            <a:lightRig rig="flat" dir="t"/>
          </a:scene3d>
          <a:sp3d extrusionH="76200" contourW="25400" prstMaterial="plastic">
            <a:bevelT/>
            <a:bevelB/>
            <a:extrusionClr>
              <a:schemeClr val="tx2"/>
            </a:extrusionClr>
            <a:contourClr>
              <a:schemeClr val="accent2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5" tIns="228588" rIns="91435" bIns="45718" rtlCol="0" anchor="t" anchorCtr="0"/>
          <a:lstStyle/>
          <a:p>
            <a:pPr marL="182871" indent="-182871" algn="ctr" eaLnBrk="0" hangingPunct="0">
              <a:spcAft>
                <a:spcPts val="800"/>
              </a:spcAft>
              <a:buClr>
                <a:srgbClr val="009DD9"/>
              </a:buClr>
              <a:buSzPct val="120000"/>
              <a:buFont typeface="Arial"/>
              <a:buChar char="•"/>
            </a:pP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579291" y="467326"/>
            <a:ext cx="8229600" cy="942945"/>
          </a:xfrm>
          <a:prstGeom prst="rect">
            <a:avLst/>
          </a:prstGeom>
        </p:spPr>
        <p:txBody>
          <a:bodyPr vert="horz" lIns="0" tIns="91435" rIns="0" bIns="91435" anchor="b">
            <a:noAutofit/>
          </a:bodyPr>
          <a:lstStyle>
            <a:lvl1pPr algn="l" rtl="0" eaLnBrk="1" latinLnBrk="0" hangingPunct="1">
              <a:lnSpc>
                <a:spcPts val="3300"/>
              </a:lnSpc>
              <a:spcBef>
                <a:spcPct val="0"/>
              </a:spcBef>
              <a:buNone/>
              <a:defRPr kumimoji="0" sz="3600" b="1" kern="1200" baseline="0">
                <a:ln>
                  <a:noFill/>
                </a:ln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What is the Internet of Things: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64413" y="6419939"/>
            <a:ext cx="9243238" cy="400105"/>
          </a:xfrm>
          <a:prstGeom prst="rect">
            <a:avLst/>
          </a:prstGeom>
          <a:noFill/>
        </p:spPr>
        <p:txBody>
          <a:bodyPr wrap="square" lIns="91435" tIns="45718" rIns="91435" bIns="45718" rtlCol="0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prstClr val="black"/>
                </a:solidFill>
                <a:latin typeface="Century Gothic"/>
                <a:cs typeface="Century Gothic"/>
              </a:rPr>
              <a:t>D</a:t>
            </a:r>
            <a:r>
              <a:rPr lang="en-US" sz="2000" b="1" dirty="0" smtClean="0">
                <a:solidFill>
                  <a:prstClr val="black"/>
                </a:solidFill>
                <a:latin typeface="Century Gothic"/>
                <a:cs typeface="Century Gothic"/>
              </a:rPr>
              <a:t>ifferent requirements than smartphones: </a:t>
            </a:r>
            <a:r>
              <a:rPr lang="en-US" sz="20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low rates/energy consumption</a:t>
            </a:r>
            <a:endParaRPr lang="en-US" sz="2000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269" y="1694892"/>
            <a:ext cx="8301874" cy="43891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Enabling every electronic device to be connected to each other and the Internet</a:t>
            </a:r>
          </a:p>
          <a:p>
            <a:pPr lvl="2"/>
            <a:endParaRPr lang="en-US" sz="2800" dirty="0" smtClean="0"/>
          </a:p>
          <a:p>
            <a:r>
              <a:rPr lang="en-US" sz="3200" dirty="0" smtClean="0"/>
              <a:t>Includes smartphones, consumer electronics, cars, lights, clothes, sensors, medical devices,…</a:t>
            </a:r>
            <a:endParaRPr lang="en-US" sz="3200" dirty="0"/>
          </a:p>
          <a:p>
            <a:pPr lvl="2"/>
            <a:endParaRPr lang="en-US" sz="2800" dirty="0" smtClean="0"/>
          </a:p>
          <a:p>
            <a:r>
              <a:rPr lang="en-US" sz="3200" dirty="0" smtClean="0"/>
              <a:t>Value in </a:t>
            </a:r>
            <a:r>
              <a:rPr lang="en-US" sz="3200" dirty="0" err="1" smtClean="0"/>
              <a:t>IoT</a:t>
            </a:r>
            <a:r>
              <a:rPr lang="en-US" sz="3200" dirty="0" smtClean="0"/>
              <a:t> is data processing in the cloud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1112941" y="1443004"/>
            <a:ext cx="6511158" cy="4808309"/>
            <a:chOff x="1012372" y="1551567"/>
            <a:chExt cx="6511158" cy="48083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l="-1" r="2045"/>
            <a:stretch/>
          </p:blipFill>
          <p:spPr bwMode="auto">
            <a:xfrm>
              <a:off x="1012372" y="1551567"/>
              <a:ext cx="6511158" cy="4808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63782" y="6225308"/>
              <a:ext cx="6359748" cy="831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endParaRPr lang="en-US" sz="3200" b="1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81323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 bwMode="auto">
          <a:xfrm>
            <a:off x="4314058" y="1534759"/>
            <a:ext cx="35661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endParaRPr lang="en-US" sz="2100" b="1" kern="0" dirty="0">
              <a:solidFill>
                <a:srgbClr val="DBF5F9"/>
              </a:solidFill>
              <a:latin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295" y="1880988"/>
            <a:ext cx="5636016" cy="4626344"/>
            <a:chOff x="0" y="1310185"/>
            <a:chExt cx="4773454" cy="4643445"/>
          </a:xfrm>
        </p:grpSpPr>
        <p:grpSp>
          <p:nvGrpSpPr>
            <p:cNvPr id="4" name="Group 3"/>
            <p:cNvGrpSpPr/>
            <p:nvPr/>
          </p:nvGrpSpPr>
          <p:grpSpPr>
            <a:xfrm>
              <a:off x="250454" y="1417566"/>
              <a:ext cx="4523000" cy="4536064"/>
              <a:chOff x="254326" y="1611080"/>
              <a:chExt cx="4339697" cy="4313934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4326" y="1611080"/>
                <a:ext cx="4167158" cy="41232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 rot="20087531">
                <a:off x="596600" y="2633057"/>
                <a:ext cx="3344558" cy="324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3822" indent="-173822" eaLnBrk="0" hangingPunct="0"/>
                <a:r>
                  <a:rPr lang="en-US" sz="1200" b="1" dirty="0">
                    <a:solidFill>
                      <a:prstClr val="black"/>
                    </a:solidFill>
                    <a:latin typeface="Arial" pitchFamily="34" charset="0"/>
                  </a:rPr>
                  <a:t> Exponential Growth in Data Demand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505561">
                <a:off x="1647990" y="4265934"/>
                <a:ext cx="2753362" cy="486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1" indent="-171441" eaLnBrk="0" hangingPunct="0"/>
                <a:r>
                  <a:rPr lang="en-US" sz="1050" b="1" dirty="0">
                    <a:solidFill>
                      <a:prstClr val="black"/>
                    </a:solidFill>
                    <a:latin typeface="Arial" pitchFamily="34" charset="0"/>
                  </a:rPr>
                  <a:t>Leading to massive spectrum deficit</a:t>
                </a:r>
                <a:endParaRPr lang="en-US" sz="1200" b="1" dirty="0">
                  <a:solidFill>
                    <a:srgbClr val="1EA4CF"/>
                  </a:solidFill>
                  <a:latin typeface="Arial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820262" y="5668047"/>
                <a:ext cx="773761" cy="2569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eaLnBrk="0" hangingPunct="0"/>
                <a:r>
                  <a:rPr lang="en-US" sz="825" b="1" i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  <a:t>Source: FCC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0" y="1310185"/>
              <a:ext cx="4593626" cy="34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endParaRPr lang="en-US" b="1">
                <a:solidFill>
                  <a:prstClr val="white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4092552" y="2256801"/>
            <a:ext cx="469963" cy="3981328"/>
          </a:xfrm>
          <a:prstGeom prst="ellipse">
            <a:avLst/>
          </a:prstGeom>
          <a:solidFill>
            <a:srgbClr val="FFD82D">
              <a:alpha val="4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eaLnBrk="0" hangingPunct="0"/>
            <a:endParaRPr lang="en-US" b="1"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29115" y="4814987"/>
            <a:ext cx="2621463" cy="1608646"/>
            <a:chOff x="7264283" y="3927016"/>
            <a:chExt cx="3941975" cy="273013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597" y="4309384"/>
              <a:ext cx="3239247" cy="2347762"/>
            </a:xfrm>
            <a:prstGeom prst="rect">
              <a:avLst/>
            </a:prstGeom>
          </p:spPr>
        </p:pic>
        <p:sp>
          <p:nvSpPr>
            <p:cNvPr id="23" name="Title 4"/>
            <p:cNvSpPr txBox="1">
              <a:spLocks/>
            </p:cNvSpPr>
            <p:nvPr/>
          </p:nvSpPr>
          <p:spPr>
            <a:xfrm>
              <a:off x="7264283" y="3927016"/>
              <a:ext cx="3941975" cy="488927"/>
            </a:xfrm>
            <a:prstGeom prst="rect">
              <a:avLst/>
            </a:prstGeom>
          </p:spPr>
          <p:txBody>
            <a:bodyPr vert="horz" lIns="0" tIns="34289" rIns="0" bIns="0" anchor="b"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5000" b="1" kern="1200">
                  <a:ln>
                    <a:noFill/>
                  </a:ln>
                  <a:solidFill>
                    <a:schemeClr val="tx2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ctr" fontAlgn="auto">
                <a:spcAft>
                  <a:spcPts val="0"/>
                </a:spcAft>
              </a:pPr>
              <a:r>
                <a:rPr lang="en-US" sz="2400" i="1" dirty="0">
                  <a:solidFill>
                    <a:prstClr val="black"/>
                  </a:solidFill>
                </a:rPr>
                <a:t>And </a:t>
              </a:r>
              <a:r>
                <a:rPr lang="en-US" sz="2400" i="1" dirty="0" err="1">
                  <a:solidFill>
                    <a:prstClr val="black"/>
                  </a:solidFill>
                </a:rPr>
                <a:t>mmWave</a:t>
              </a:r>
              <a:endParaRPr lang="en-US" sz="2400" i="1" dirty="0">
                <a:solidFill>
                  <a:prstClr val="black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79018" y="4830309"/>
              <a:ext cx="2666948" cy="430933"/>
            </a:xfrm>
            <a:prstGeom prst="rect">
              <a:avLst/>
            </a:prstGeom>
            <a:noFill/>
          </p:spPr>
          <p:txBody>
            <a:bodyPr wrap="none" lIns="68576" tIns="34289" rIns="68576" bIns="34289" rtlCol="0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FF0000"/>
                  </a:solidFill>
                  <a:latin typeface="ZapfDingbats" pitchFamily="82" charset="2"/>
                  <a:cs typeface="+mn-cs"/>
                  <a:sym typeface="Wingdings"/>
                </a:rPr>
                <a:t></a:t>
              </a:r>
              <a:r>
                <a:rPr lang="en-US" sz="1050" b="1" dirty="0">
                  <a:solidFill>
                    <a:srgbClr val="FF0000"/>
                  </a:solidFill>
                  <a:latin typeface="Calibri"/>
                  <a:cs typeface="+mn-cs"/>
                  <a:sym typeface="Wingdings"/>
                </a:rPr>
                <a:t>10s of GHz of Spectrum</a:t>
              </a:r>
              <a:r>
                <a:rPr lang="en-US" sz="1200" b="1" dirty="0">
                  <a:solidFill>
                    <a:srgbClr val="FF0000"/>
                  </a:solidFill>
                  <a:latin typeface="ZapfDingbats" pitchFamily="82" charset="2"/>
                  <a:cs typeface="+mn-cs"/>
                  <a:sym typeface="Wingdings"/>
                </a:rPr>
                <a:t></a:t>
              </a:r>
              <a:endParaRPr lang="en-US" sz="1200" b="1" dirty="0">
                <a:solidFill>
                  <a:srgbClr val="FF0000"/>
                </a:solidFill>
                <a:latin typeface="ZapfDingbats" pitchFamily="82" charset="2"/>
                <a:cs typeface="+mn-cs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7099" y="704453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Licensed Airwaves are “Full”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57220" y="2017319"/>
            <a:ext cx="2956481" cy="1911796"/>
            <a:chOff x="7249449" y="1129971"/>
            <a:chExt cx="3941975" cy="2549061"/>
          </a:xfrm>
        </p:grpSpPr>
        <p:grpSp>
          <p:nvGrpSpPr>
            <p:cNvPr id="10" name="Group 9"/>
            <p:cNvGrpSpPr/>
            <p:nvPr/>
          </p:nvGrpSpPr>
          <p:grpSpPr>
            <a:xfrm>
              <a:off x="7249449" y="1129971"/>
              <a:ext cx="3941975" cy="2549061"/>
              <a:chOff x="7249449" y="1129971"/>
              <a:chExt cx="3941975" cy="2549061"/>
            </a:xfrm>
          </p:grpSpPr>
          <p:sp>
            <p:nvSpPr>
              <p:cNvPr id="13" name="Title 4"/>
              <p:cNvSpPr txBox="1">
                <a:spLocks/>
              </p:cNvSpPr>
              <p:nvPr/>
            </p:nvSpPr>
            <p:spPr>
              <a:xfrm>
                <a:off x="7249449" y="1129971"/>
                <a:ext cx="3941975" cy="942945"/>
              </a:xfrm>
              <a:prstGeom prst="rect">
                <a:avLst/>
              </a:prstGeom>
            </p:spPr>
            <p:txBody>
              <a:bodyPr vert="horz" lIns="0" tIns="34289" rIns="0" bIns="0" anchor="b">
                <a:noAutofit/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5000" b="1" kern="120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fontAlgn="auto">
                  <a:spcAft>
                    <a:spcPts val="0"/>
                  </a:spcAft>
                </a:pPr>
                <a:r>
                  <a:rPr lang="en-US" sz="2400" i="1" dirty="0">
                    <a:solidFill>
                      <a:prstClr val="black"/>
                    </a:solidFill>
                  </a:rPr>
                  <a:t>Also have </a:t>
                </a:r>
                <a:r>
                  <a:rPr lang="en-US" sz="2400" i="1" dirty="0" err="1">
                    <a:solidFill>
                      <a:prstClr val="black"/>
                    </a:solidFill>
                  </a:rPr>
                  <a:t>Wifi</a:t>
                </a:r>
                <a:endParaRPr lang="en-US" sz="2400" i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983045" y="2254050"/>
                <a:ext cx="582968" cy="2149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hangingPunct="0"/>
                <a:endParaRPr 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9" name="Picture 14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1702" y="2173076"/>
                <a:ext cx="751427" cy="56357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grpSp>
            <p:nvGrpSpPr>
              <p:cNvPr id="25" name="Group 24"/>
              <p:cNvGrpSpPr/>
              <p:nvPr/>
            </p:nvGrpSpPr>
            <p:grpSpPr>
              <a:xfrm>
                <a:off x="9694255" y="2814800"/>
                <a:ext cx="720342" cy="864232"/>
                <a:chOff x="7366182" y="2576172"/>
                <a:chExt cx="847608" cy="1111454"/>
              </a:xfrm>
            </p:grpSpPr>
            <p:pic>
              <p:nvPicPr>
                <p:cNvPr id="26" name="Picture 25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856" y="2870574"/>
                  <a:ext cx="839934" cy="8170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6182" y="2576172"/>
                  <a:ext cx="347047" cy="3470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8871840" y="2814800"/>
                <a:ext cx="720342" cy="864232"/>
                <a:chOff x="7366182" y="2576172"/>
                <a:chExt cx="847608" cy="1111454"/>
              </a:xfrm>
            </p:grpSpPr>
            <p:pic>
              <p:nvPicPr>
                <p:cNvPr id="31" name="Picture 4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856" y="2870574"/>
                  <a:ext cx="839934" cy="8170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2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6182" y="2576172"/>
                  <a:ext cx="347047" cy="3470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8021017" y="2814800"/>
                <a:ext cx="720342" cy="864232"/>
                <a:chOff x="7366182" y="2576172"/>
                <a:chExt cx="847608" cy="1111454"/>
              </a:xfrm>
            </p:grpSpPr>
            <p:pic>
              <p:nvPicPr>
                <p:cNvPr id="34" name="Picture 4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856" y="2870574"/>
                  <a:ext cx="839934" cy="8170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66182" y="2576172"/>
                  <a:ext cx="347047" cy="3470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8362" y="2156039"/>
              <a:ext cx="847417" cy="609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9476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081047"/>
            <a:ext cx="8229600" cy="448610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z="3200" dirty="0"/>
              <a:t>More spectrum (</a:t>
            </a:r>
            <a:r>
              <a:rPr lang="en-US" sz="3200" dirty="0" err="1"/>
              <a:t>mmWave</a:t>
            </a:r>
            <a:r>
              <a:rPr lang="en-US" sz="3200" dirty="0"/>
              <a:t>)</a:t>
            </a:r>
          </a:p>
          <a:p>
            <a:pPr marL="0" indent="0">
              <a:lnSpc>
                <a:spcPct val="75000"/>
              </a:lnSpc>
              <a:buNone/>
            </a:pPr>
            <a:endParaRPr lang="en-US" sz="3200" dirty="0"/>
          </a:p>
          <a:p>
            <a:pPr>
              <a:lnSpc>
                <a:spcPct val="75000"/>
              </a:lnSpc>
            </a:pPr>
            <a:r>
              <a:rPr lang="en-US" sz="3200" dirty="0"/>
              <a:t>(Massive) MIMO</a:t>
            </a:r>
          </a:p>
          <a:p>
            <a:pPr>
              <a:lnSpc>
                <a:spcPct val="75000"/>
              </a:lnSpc>
            </a:pPr>
            <a:endParaRPr lang="en-US" sz="3200" dirty="0"/>
          </a:p>
          <a:p>
            <a:pPr>
              <a:lnSpc>
                <a:spcPct val="75000"/>
              </a:lnSpc>
            </a:pPr>
            <a:r>
              <a:rPr lang="en-US" sz="3200" dirty="0"/>
              <a:t>Innovations in cellular system design</a:t>
            </a:r>
          </a:p>
          <a:p>
            <a:pPr>
              <a:lnSpc>
                <a:spcPct val="75000"/>
              </a:lnSpc>
            </a:pPr>
            <a:endParaRPr lang="en-US" sz="3200" dirty="0"/>
          </a:p>
          <a:p>
            <a:pPr>
              <a:lnSpc>
                <a:spcPct val="75000"/>
              </a:lnSpc>
            </a:pPr>
            <a:r>
              <a:rPr lang="en-US" sz="3200" dirty="0"/>
              <a:t>Software-defined wireless networking</a:t>
            </a:r>
          </a:p>
          <a:p>
            <a:pPr>
              <a:lnSpc>
                <a:spcPct val="75000"/>
              </a:lnSpc>
            </a:pPr>
            <a:endParaRPr lang="en-US" sz="3200" dirty="0"/>
          </a:p>
          <a:p>
            <a:pPr>
              <a:lnSpc>
                <a:spcPct val="75000"/>
              </a:lnSpc>
            </a:pP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7656" y="388776"/>
            <a:ext cx="9412014" cy="1143000"/>
          </a:xfrm>
        </p:spPr>
        <p:txBody>
          <a:bodyPr>
            <a:normAutofit/>
          </a:bodyPr>
          <a:lstStyle/>
          <a:p>
            <a:r>
              <a:rPr lang="en-US" sz="4000" dirty="0"/>
              <a:t>Enablers for increasing wireless data rates</a:t>
            </a:r>
          </a:p>
        </p:txBody>
      </p:sp>
    </p:spTree>
    <p:extLst>
      <p:ext uri="{BB962C8B-B14F-4D97-AF65-F5344CB8AC3E}">
        <p14:creationId xmlns:p14="http://schemas.microsoft.com/office/powerpoint/2010/main" xmlns="" val="14371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723" y="2400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mmW</a:t>
            </a:r>
            <a:r>
              <a:rPr lang="en-US" dirty="0" smtClean="0"/>
              <a:t> as the next spectral frontier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7570" y="1460890"/>
            <a:ext cx="8926430" cy="5963495"/>
          </a:xfrm>
        </p:spPr>
        <p:txBody>
          <a:bodyPr>
            <a:normAutofit fontScale="92500"/>
          </a:bodyPr>
          <a:lstStyle/>
          <a:p>
            <a:pPr>
              <a:lnSpc>
                <a:spcPct val="95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Large bandwidth allocations, far beyond the 20MHz of 4G</a:t>
            </a:r>
          </a:p>
          <a:p>
            <a:pPr>
              <a:lnSpc>
                <a:spcPct val="95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Rain and atmosphere absorption not a big issue in small cells</a:t>
            </a:r>
          </a:p>
          <a:p>
            <a:pPr>
              <a:lnSpc>
                <a:spcPct val="95000"/>
              </a:lnSpc>
            </a:pPr>
            <a:endParaRPr lang="en-US" sz="28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>
              <a:lnSpc>
                <a:spcPct val="95000"/>
              </a:lnSpc>
            </a:pPr>
            <a:endParaRPr lang="en-US" sz="28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>
              <a:lnSpc>
                <a:spcPct val="95000"/>
              </a:lnSpc>
            </a:pPr>
            <a:endParaRPr lang="en-US" sz="28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>
              <a:lnSpc>
                <a:spcPct val="95000"/>
              </a:lnSpc>
            </a:pPr>
            <a:endParaRPr lang="en-US" sz="28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>
              <a:lnSpc>
                <a:spcPct val="95000"/>
              </a:lnSpc>
            </a:pPr>
            <a:endParaRPr lang="en-US" sz="28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95000"/>
              </a:lnSpc>
              <a:buNone/>
            </a:pPr>
            <a:endParaRPr lang="en-US" sz="28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95000"/>
              </a:lnSpc>
              <a:buNone/>
            </a:pPr>
            <a:endParaRPr lang="en-US" sz="28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1">
              <a:lnSpc>
                <a:spcPct val="95000"/>
              </a:lnSpc>
            </a:pPr>
            <a:r>
              <a:rPr lang="en-US" sz="2400" dirty="0" smtClean="0">
                <a:latin typeface="Calibri" panose="020F0502020204030204" pitchFamily="34" charset="0"/>
              </a:rPr>
              <a:t>Not that high at some frequencies; can be overcome with MIMO</a:t>
            </a:r>
          </a:p>
          <a:p>
            <a:pPr>
              <a:lnSpc>
                <a:spcPct val="95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Need cost-effective </a:t>
            </a:r>
            <a:r>
              <a:rPr lang="en-US" sz="2800" dirty="0" err="1" smtClean="0">
                <a:latin typeface="Calibri" panose="020F0502020204030204" pitchFamily="34" charset="0"/>
              </a:rPr>
              <a:t>mmWave</a:t>
            </a:r>
            <a:r>
              <a:rPr lang="en-US" sz="2800" dirty="0" smtClean="0">
                <a:latin typeface="Calibri" panose="020F0502020204030204" pitchFamily="34" charset="0"/>
              </a:rPr>
              <a:t> CMOS; products now available</a:t>
            </a:r>
          </a:p>
          <a:p>
            <a:pPr>
              <a:lnSpc>
                <a:spcPct val="95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Challenges: Range, cost, channel estimation, large arrays</a:t>
            </a:r>
          </a:p>
          <a:p>
            <a:endParaRPr lang="en-US" sz="2800" dirty="0">
              <a:latin typeface="Calibri" panose="020F0502020204030204" pitchFamily="34" charset="0"/>
            </a:endParaRPr>
          </a:p>
          <a:p>
            <a:endParaRPr lang="en-US" sz="2800" dirty="0" smtClean="0">
              <a:latin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</a:endParaRP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8349" y="2414093"/>
            <a:ext cx="5054600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199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50" y="754296"/>
            <a:ext cx="8229600" cy="554878"/>
          </a:xfrm>
        </p:spPr>
        <p:txBody>
          <a:bodyPr>
            <a:noAutofit/>
          </a:bodyPr>
          <a:lstStyle/>
          <a:p>
            <a:r>
              <a:rPr lang="en-US" sz="4000" dirty="0" smtClean="0"/>
              <a:t>What is Massive MIMO?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09115"/>
            <a:ext cx="8229600" cy="276788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very large antenna array at each base station</a:t>
            </a:r>
          </a:p>
          <a:p>
            <a:pPr lvl="1"/>
            <a:r>
              <a:rPr lang="en-US" dirty="0"/>
              <a:t>An order of magnitude more antenna elements </a:t>
            </a:r>
            <a:r>
              <a:rPr lang="en-US" dirty="0" smtClean="0"/>
              <a:t>than in </a:t>
            </a:r>
            <a:r>
              <a:rPr lang="en-US" dirty="0"/>
              <a:t>conventional systems</a:t>
            </a:r>
          </a:p>
          <a:p>
            <a:r>
              <a:rPr lang="en-US" dirty="0"/>
              <a:t>A large number of users are served simultaneously</a:t>
            </a:r>
          </a:p>
          <a:p>
            <a:r>
              <a:rPr lang="en-US" dirty="0"/>
              <a:t>An excess of base station (BS) </a:t>
            </a:r>
            <a:r>
              <a:rPr lang="en-US" dirty="0" smtClean="0"/>
              <a:t>antennas</a:t>
            </a:r>
            <a:endParaRPr lang="en-US" dirty="0"/>
          </a:p>
          <a:p>
            <a:r>
              <a:rPr lang="en-US" dirty="0"/>
              <a:t>Essentially multiuser MIMO with lots of base station </a:t>
            </a:r>
            <a:r>
              <a:rPr lang="en-US" dirty="0" smtClean="0"/>
              <a:t>antennas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85053" y="6240915"/>
            <a:ext cx="6742806" cy="500135"/>
          </a:xfrm>
          <a:prstGeom prst="rect">
            <a:avLst/>
          </a:prstGeom>
          <a:solidFill>
            <a:schemeClr val="bg1"/>
          </a:solidFill>
        </p:spPr>
        <p:txBody>
          <a:bodyPr wrap="none" lIns="68579" tIns="34289" rIns="68579" bIns="34289" rtlCol="0">
            <a:spAutoFit/>
          </a:bodyPr>
          <a:lstStyle/>
          <a:p>
            <a:pPr eaLnBrk="0" hangingPunct="0"/>
            <a:r>
              <a:rPr lang="en-US" sz="1400" b="1" dirty="0">
                <a:solidFill>
                  <a:srgbClr val="0F6FC6"/>
                </a:solidFill>
                <a:latin typeface="Calibri"/>
              </a:rPr>
              <a:t>T. L. </a:t>
            </a:r>
            <a:r>
              <a:rPr lang="en-US" sz="1400" b="1" dirty="0" err="1">
                <a:solidFill>
                  <a:srgbClr val="0F6FC6"/>
                </a:solidFill>
                <a:latin typeface="Calibri"/>
              </a:rPr>
              <a:t>Marzetta</a:t>
            </a:r>
            <a:r>
              <a:rPr lang="en-US" sz="1400" b="1" dirty="0">
                <a:solidFill>
                  <a:srgbClr val="0F6FC6"/>
                </a:solidFill>
                <a:latin typeface="Calibri"/>
              </a:rPr>
              <a:t>, “</a:t>
            </a:r>
            <a:r>
              <a:rPr lang="en-US" sz="1400" b="1" dirty="0" err="1">
                <a:solidFill>
                  <a:srgbClr val="0F6FC6"/>
                </a:solidFill>
                <a:latin typeface="Calibri"/>
              </a:rPr>
              <a:t>Noncooperative</a:t>
            </a:r>
            <a:r>
              <a:rPr lang="en-US" sz="1400" b="1" dirty="0">
                <a:solidFill>
                  <a:srgbClr val="0F6FC6"/>
                </a:solidFill>
                <a:latin typeface="Calibri"/>
              </a:rPr>
              <a:t> cellular wireless with unlimited numbers of base station </a:t>
            </a:r>
            <a:endParaRPr lang="en-US" sz="1400" b="1" dirty="0" smtClean="0">
              <a:solidFill>
                <a:srgbClr val="0F6FC6"/>
              </a:solidFill>
              <a:latin typeface="Calibri"/>
            </a:endParaRPr>
          </a:p>
          <a:p>
            <a:pPr eaLnBrk="0" hangingPunct="0"/>
            <a:r>
              <a:rPr lang="en-US" sz="1400" b="1" dirty="0" smtClean="0">
                <a:solidFill>
                  <a:srgbClr val="0F6FC6"/>
                </a:solidFill>
                <a:latin typeface="Calibri"/>
              </a:rPr>
              <a:t>antennas</a:t>
            </a:r>
            <a:r>
              <a:rPr lang="en-US" sz="1400" b="1" dirty="0">
                <a:solidFill>
                  <a:srgbClr val="0F6FC6"/>
                </a:solidFill>
                <a:latin typeface="Calibri"/>
              </a:rPr>
              <a:t>,” </a:t>
            </a:r>
            <a:r>
              <a:rPr lang="en-US" sz="1400" b="1" dirty="0" smtClean="0">
                <a:solidFill>
                  <a:srgbClr val="0F6FC6"/>
                </a:solidFill>
                <a:latin typeface="Calibri"/>
              </a:rPr>
              <a:t>IEEE </a:t>
            </a:r>
            <a:r>
              <a:rPr lang="en-US" sz="1400" b="1" dirty="0">
                <a:solidFill>
                  <a:srgbClr val="0F6FC6"/>
                </a:solidFill>
                <a:latin typeface="Calibri"/>
              </a:rPr>
              <a:t>Trans. Wireless </a:t>
            </a:r>
            <a:r>
              <a:rPr lang="en-US" sz="1400" b="1" dirty="0" err="1">
                <a:solidFill>
                  <a:srgbClr val="0F6FC6"/>
                </a:solidFill>
                <a:latin typeface="Calibri"/>
              </a:rPr>
              <a:t>Commun</a:t>
            </a:r>
            <a:r>
              <a:rPr lang="en-US" sz="1400" b="1" dirty="0">
                <a:solidFill>
                  <a:srgbClr val="0F6FC6"/>
                </a:solidFill>
                <a:latin typeface="Calibri"/>
              </a:rPr>
              <a:t>., vol. 9, no. 11, pp. 3590–3600, Nov. 2010.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23373" y="2423569"/>
            <a:ext cx="1367039" cy="623246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eaLnBrk="0" hangingPunct="0"/>
            <a:r>
              <a:rPr lang="en-US" sz="1800" b="1" dirty="0">
                <a:solidFill>
                  <a:srgbClr val="0070C0"/>
                </a:solidFill>
                <a:latin typeface="Calibri"/>
              </a:rPr>
              <a:t>Hundreds of </a:t>
            </a:r>
            <a:endParaRPr lang="en-US" sz="1800" b="1" dirty="0" smtClean="0">
              <a:solidFill>
                <a:srgbClr val="0070C0"/>
              </a:solidFill>
              <a:latin typeface="Calibri"/>
            </a:endParaRPr>
          </a:p>
          <a:p>
            <a:pPr eaLnBrk="0" hangingPunct="0"/>
            <a:r>
              <a:rPr lang="en-US" sz="1800" b="1" dirty="0" smtClean="0">
                <a:solidFill>
                  <a:srgbClr val="0070C0"/>
                </a:solidFill>
                <a:latin typeface="Calibri"/>
              </a:rPr>
              <a:t>BS antennas</a:t>
            </a:r>
            <a:endParaRPr lang="en-US" sz="1800" b="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950" y="1709224"/>
            <a:ext cx="1831461" cy="3462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70C0"/>
                </a:solidFill>
                <a:latin typeface="Calibri"/>
              </a:rPr>
              <a:t>Dozens of devices</a:t>
            </a:r>
            <a:endParaRPr lang="en-US" sz="1800" b="1" dirty="0">
              <a:solidFill>
                <a:srgbClr val="0070C0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365917" y="693361"/>
            <a:ext cx="930692" cy="1782028"/>
            <a:chOff x="4710922" y="887252"/>
            <a:chExt cx="930692" cy="1336521"/>
          </a:xfrm>
        </p:grpSpPr>
        <p:pic>
          <p:nvPicPr>
            <p:cNvPr id="8" name="Picture 7" descr="256element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4889190" y="977823"/>
              <a:ext cx="752424" cy="124595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4710922" y="887252"/>
              <a:ext cx="769786" cy="1006031"/>
              <a:chOff x="6964326" y="1600798"/>
              <a:chExt cx="852917" cy="1035657"/>
            </a:xfrm>
          </p:grpSpPr>
          <p:sp>
            <p:nvSpPr>
              <p:cNvPr id="6" name="Rectangle 5"/>
              <p:cNvSpPr/>
              <p:nvPr/>
            </p:nvSpPr>
            <p:spPr>
              <a:xfrm rot="924735">
                <a:off x="6964326" y="1600798"/>
                <a:ext cx="852917" cy="1035657"/>
              </a:xfrm>
              <a:prstGeom prst="rect">
                <a:avLst/>
              </a:prstGeom>
              <a:solidFill>
                <a:srgbClr val="A8BB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0000" bIns="90000" rtlCol="0" anchor="t" anchorCtr="0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</a:pPr>
                <a:endParaRPr lang="en-US" sz="3200" b="1" dirty="0" smtClean="0">
                  <a:solidFill>
                    <a:srgbClr val="10CF9B"/>
                  </a:solidFill>
                  <a:latin typeface="Calibri"/>
                </a:endParaRPr>
              </a:p>
            </p:txBody>
          </p:sp>
          <p:pic>
            <p:nvPicPr>
              <p:cNvPr id="9" name="Picture 8" descr="Screen Shot 2014-03-26 at 11.27.46 AM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859168">
                <a:off x="7012543" y="1662684"/>
                <a:ext cx="756010" cy="916843"/>
              </a:xfrm>
              <a:prstGeom prst="rect">
                <a:avLst/>
              </a:prstGeom>
            </p:spPr>
          </p:pic>
        </p:grp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05351" y="2995507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4409" y="2061607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72960" y="2647508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54772" y="2647507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1649" y="1796767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54534" y="1550340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84482" y="3262852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0337" y="2947963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89510" y="2124886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65981" y="2525426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5421" y="2281796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6001" y="1520694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1024" y="1596447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9907" y="3058612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3956" y="2181596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37996" y="1346390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8024" y="1996461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6107" y="1430369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6289" y="1717646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88734" y="2703392"/>
            <a:ext cx="197373" cy="3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 rot="21162434">
            <a:off x="1002136" y="1211666"/>
            <a:ext cx="6601129" cy="2257041"/>
            <a:chOff x="1054313" y="558521"/>
            <a:chExt cx="7429317" cy="2114036"/>
          </a:xfrm>
        </p:grpSpPr>
        <p:sp>
          <p:nvSpPr>
            <p:cNvPr id="12" name="Flowchart: Delay 11"/>
            <p:cNvSpPr/>
            <p:nvPr/>
          </p:nvSpPr>
          <p:spPr>
            <a:xfrm rot="10503503">
              <a:off x="1054313" y="873205"/>
              <a:ext cx="5992150" cy="1799352"/>
            </a:xfrm>
            <a:prstGeom prst="flowChartDelay">
              <a:avLst/>
            </a:prstGeom>
            <a:solidFill>
              <a:srgbClr val="FFFF66">
                <a:alpha val="35686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3200" b="1" dirty="0" smtClean="0">
                <a:solidFill>
                  <a:srgbClr val="10CF9B"/>
                </a:solidFill>
                <a:latin typeface="Calibri"/>
              </a:endParaRPr>
            </a:p>
          </p:txBody>
        </p:sp>
        <p:sp>
          <p:nvSpPr>
            <p:cNvPr id="13" name="Flowchart: Merge 12"/>
            <p:cNvSpPr/>
            <p:nvPr/>
          </p:nvSpPr>
          <p:spPr>
            <a:xfrm rot="15808636">
              <a:off x="6848332" y="727745"/>
              <a:ext cx="1804521" cy="1466074"/>
            </a:xfrm>
            <a:prstGeom prst="flowChartMerge">
              <a:avLst/>
            </a:prstGeom>
            <a:solidFill>
              <a:srgbClr val="FFFF66">
                <a:alpha val="36863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3200" b="1" dirty="0" smtClean="0">
                <a:solidFill>
                  <a:srgbClr val="10CF9B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515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uation}&#10;r(t)&#10;\end{equation}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80"/>
  <p:tag name="PICTUREFILESIZE" val="4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\usepackage{amsmath}&#10;\usepackage{amsfonts}&#10;\usepackage{amssymb}&#10;\usepackage{graphicx}&#10;\def\m(#1){\mathcal{#1}}&#10;\def\b(#1){\mathbf{#1}}&#10;\newcommand{\supp}{\operatorname{supp} }&#10;&#10;\begin{document}&#10;&#10;$\frac{1}{2}f_\textrm{NYQ}$&#10;&#10;&#10;\end{document}"/>
  <p:tag name="IGUANATEXSIZ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\usepackage{amsmath}&#10;\usepackage{amsfonts}&#10;\usepackage{amssymb}&#10;\usepackage{graphicx}&#10;\def\m(#1){\mathcal{#1}}&#10;\def\b(#1){\mathbf{#1}}&#10;\newcommand{\supp}{\operatorname{supp} }&#10;&#10;\begin{document}&#10;&#10;$-\frac{1}{2}f_\textrm{NYQ}$&#10;&#10;&#10;\end{document}"/>
  <p:tag name="IGUANATEXSIZ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[n]=y(t_{n})$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52"/>
  <p:tag name="PICTUREFILESIZE" val="37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$\mathcal{T}(\cdot)$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9"/>
  <p:tag name="PICTUREFILESIZE" val="17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(t)$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21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$x(t)$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20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$H(f)$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2"/>
  <p:tag name="PICTUREFILESIZE" val="21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$\eta(t)$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20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\begin{document}&#10;&#10;&#10;$0$&#10;&#10;&#10;\end{document}"/>
  <p:tag name="IGUANATEXSIZ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\pagestyle{empty}&#10;\begin{document}&#10;&#10;&#10;$f$&#10;&#10;&#10;\end{document}"/>
</p:tagLst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ueRed">
  <a:themeElements>
    <a:clrScheme name="">
      <a:dk1>
        <a:srgbClr val="474747"/>
      </a:dk1>
      <a:lt1>
        <a:srgbClr val="FFFFFF"/>
      </a:lt1>
      <a:dk2>
        <a:srgbClr val="772655"/>
      </a:dk2>
      <a:lt2>
        <a:srgbClr val="00DFCA"/>
      </a:lt2>
      <a:accent1>
        <a:srgbClr val="DC0081"/>
      </a:accent1>
      <a:accent2>
        <a:srgbClr val="FAFD00"/>
      </a:accent2>
      <a:accent3>
        <a:srgbClr val="BDACB4"/>
      </a:accent3>
      <a:accent4>
        <a:srgbClr val="DADADA"/>
      </a:accent4>
      <a:accent5>
        <a:srgbClr val="EBAAC1"/>
      </a:accent5>
      <a:accent6>
        <a:srgbClr val="E3E500"/>
      </a:accent6>
      <a:hlink>
        <a:srgbClr val="FE9B03"/>
      </a:hlink>
      <a:folHlink>
        <a:srgbClr val="D989B8"/>
      </a:folHlink>
    </a:clrScheme>
    <a:fontScheme name="BlueRed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ueRed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Red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9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0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2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3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4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5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6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7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8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BlueRed">
  <a:themeElements>
    <a:clrScheme name="">
      <a:dk1>
        <a:srgbClr val="474747"/>
      </a:dk1>
      <a:lt1>
        <a:srgbClr val="FFFFFF"/>
      </a:lt1>
      <a:dk2>
        <a:srgbClr val="772655"/>
      </a:dk2>
      <a:lt2>
        <a:srgbClr val="00DFCA"/>
      </a:lt2>
      <a:accent1>
        <a:srgbClr val="DC0081"/>
      </a:accent1>
      <a:accent2>
        <a:srgbClr val="FAFD00"/>
      </a:accent2>
      <a:accent3>
        <a:srgbClr val="BDACB4"/>
      </a:accent3>
      <a:accent4>
        <a:srgbClr val="DADADA"/>
      </a:accent4>
      <a:accent5>
        <a:srgbClr val="EBAAC1"/>
      </a:accent5>
      <a:accent6>
        <a:srgbClr val="E3E500"/>
      </a:accent6>
      <a:hlink>
        <a:srgbClr val="FE9B03"/>
      </a:hlink>
      <a:folHlink>
        <a:srgbClr val="D989B8"/>
      </a:folHlink>
    </a:clrScheme>
    <a:fontScheme name="BlueRed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ueRed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Red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Red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C:\MSOffice\Templates\BlueRed.pot</Template>
  <TotalTime>47557</TotalTime>
  <Words>2146</Words>
  <Application>Microsoft Office PowerPoint</Application>
  <PresentationFormat>On-screen Show (4:3)</PresentationFormat>
  <Paragraphs>511</Paragraphs>
  <Slides>44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20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66" baseType="lpstr">
      <vt:lpstr>BlueRed</vt:lpstr>
      <vt:lpstr>2_Flow</vt:lpstr>
      <vt:lpstr>8_Flow</vt:lpstr>
      <vt:lpstr>2_BlueRed</vt:lpstr>
      <vt:lpstr>4_Flow</vt:lpstr>
      <vt:lpstr>6_Flow</vt:lpstr>
      <vt:lpstr>Flow</vt:lpstr>
      <vt:lpstr>5_Flow</vt:lpstr>
      <vt:lpstr>7_Flow</vt:lpstr>
      <vt:lpstr>3_Flow</vt:lpstr>
      <vt:lpstr>1_Flow</vt:lpstr>
      <vt:lpstr>9_Flow</vt:lpstr>
      <vt:lpstr>10_Flow</vt:lpstr>
      <vt:lpstr>11_Flow</vt:lpstr>
      <vt:lpstr>12_Flow</vt:lpstr>
      <vt:lpstr>13_Flow</vt:lpstr>
      <vt:lpstr>14_Flow</vt:lpstr>
      <vt:lpstr>15_Flow</vt:lpstr>
      <vt:lpstr>16_Flow</vt:lpstr>
      <vt:lpstr>17_Flow</vt:lpstr>
      <vt:lpstr>Clip</vt:lpstr>
      <vt:lpstr>Equation</vt:lpstr>
      <vt:lpstr>Slide 1</vt:lpstr>
      <vt:lpstr>Future Wireless Networks</vt:lpstr>
      <vt:lpstr>Challenges</vt:lpstr>
      <vt:lpstr>Future Cell Phones</vt:lpstr>
      <vt:lpstr>Slide 5</vt:lpstr>
      <vt:lpstr>The Licensed Airwaves are “Full”</vt:lpstr>
      <vt:lpstr>Enablers for increasing wireless data rates</vt:lpstr>
      <vt:lpstr>mmW as the next spectral frontier </vt:lpstr>
      <vt:lpstr>What is Massive MIMO?</vt:lpstr>
      <vt:lpstr>mmWave Massive MIMO</vt:lpstr>
      <vt:lpstr>Non-coherent massive MIMO</vt:lpstr>
      <vt:lpstr>Need 50-100 antennas for an SER of 10-4 Depending on data rate requirements</vt:lpstr>
      <vt:lpstr>Rethinking Cellular System Design</vt:lpstr>
      <vt:lpstr>Small cells are the solution to increasing cellular system capacity</vt:lpstr>
      <vt:lpstr>WiFi is the small cell of today</vt:lpstr>
      <vt:lpstr>Why not use SoN for WiFi?</vt:lpstr>
      <vt:lpstr>Software-Defined Network Architecture (generalization of NFV, SDN, cloud-RAN, and distributed cloud)</vt:lpstr>
      <vt:lpstr>SDWN Challenges</vt:lpstr>
      <vt:lpstr>New PHY and MAC Techniques</vt:lpstr>
      <vt:lpstr>Ad-Hoc Networks</vt:lpstr>
      <vt:lpstr>Cooperation in  Wireless Networks</vt:lpstr>
      <vt:lpstr>General Relay Strategies</vt:lpstr>
      <vt:lpstr>Beneficial to forward both interference and message</vt:lpstr>
      <vt:lpstr>Spectrum innovations beyond licensed/unlicensed paradigms</vt:lpstr>
      <vt:lpstr>Cognitive Radio Paradigms</vt:lpstr>
      <vt:lpstr>Underlay Systems</vt:lpstr>
      <vt:lpstr>Interweave Systems</vt:lpstr>
      <vt:lpstr>Overlay Systems</vt:lpstr>
      <vt:lpstr>Performance Gains  from Cognitive Encoding</vt:lpstr>
      <vt:lpstr>“Green” Wireless Networks</vt:lpstr>
      <vt:lpstr>DAS to minimize energy</vt:lpstr>
      <vt:lpstr>Energy-Constrained Radios</vt:lpstr>
      <vt:lpstr>Sub-Nyquist Sampled Channels</vt:lpstr>
      <vt:lpstr>Capacity and Sub-Nyquist Sampling</vt:lpstr>
      <vt:lpstr>Example: Multiband Channel</vt:lpstr>
      <vt:lpstr>Slide 36</vt:lpstr>
      <vt:lpstr>Where should energy come from?  </vt:lpstr>
      <vt:lpstr>Slide 38</vt:lpstr>
      <vt:lpstr>Chemical Communications</vt:lpstr>
      <vt:lpstr>Applications</vt:lpstr>
      <vt:lpstr>Current Work</vt:lpstr>
      <vt:lpstr>The brain as a network</vt:lpstr>
      <vt:lpstr>Epileptic Seizure Focal Points</vt:lpstr>
      <vt:lpstr>Summary</vt:lpstr>
    </vt:vector>
  </TitlesOfParts>
  <Company>Cal 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Communications Research Overview</dc:title>
  <dc:creator>Andrea Goldsmith</dc:creator>
  <cp:lastModifiedBy>Windows User</cp:lastModifiedBy>
  <cp:revision>94</cp:revision>
  <cp:lastPrinted>2000-03-17T02:49:38Z</cp:lastPrinted>
  <dcterms:created xsi:type="dcterms:W3CDTF">1999-01-27T20:08:30Z</dcterms:created>
  <dcterms:modified xsi:type="dcterms:W3CDTF">2019-03-17T06:10:04Z</dcterms:modified>
</cp:coreProperties>
</file>